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2" name="Title Text"/>
          <p:cNvSpPr txBox="1"/>
          <p:nvPr>
            <p:ph type="title"/>
          </p:nvPr>
        </p:nvSpPr>
        <p:spPr>
          <a:xfrm>
            <a:off x="1778000" y="2298700"/>
            <a:ext cx="20828000" cy="4648200"/>
          </a:xfrm>
          <a:prstGeom prst="rect">
            <a:avLst/>
          </a:prstGeom>
        </p:spPr>
        <p:txBody>
          <a:bodyPr anchor="b"/>
          <a:lstStyle/>
          <a:p>
            <a:pPr/>
            <a:r>
              <a:t>Title Text</a:t>
            </a:r>
          </a:p>
        </p:txBody>
      </p:sp>
      <p:sp>
        <p:nvSpPr>
          <p:cNvPr id="13"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5"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03"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2" name="Title Text"/>
          <p:cNvSpPr txBox="1"/>
          <p:nvPr>
            <p:ph type="title"/>
          </p:nvPr>
        </p:nvSpPr>
        <p:spPr>
          <a:xfrm>
            <a:off x="635000" y="9512300"/>
            <a:ext cx="23114000" cy="2006600"/>
          </a:xfrm>
          <a:prstGeom prst="rect">
            <a:avLst/>
          </a:prstGeom>
        </p:spPr>
        <p:txBody>
          <a:bodyPr anchor="b"/>
          <a:lstStyle/>
          <a:p>
            <a:pPr/>
            <a:r>
              <a:t>Title Text</a:t>
            </a:r>
          </a:p>
        </p:txBody>
      </p:sp>
      <p:sp>
        <p:nvSpPr>
          <p:cNvPr id="23"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778000" y="4533900"/>
            <a:ext cx="20828000" cy="46482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40"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1"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84"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5"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6"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wg1v.org"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s and documents available at http://wg1v.org/"/>
          <p:cNvSpPr txBox="1"/>
          <p:nvPr/>
        </p:nvSpPr>
        <p:spPr>
          <a:xfrm>
            <a:off x="1311152" y="12953999"/>
            <a:ext cx="8691754"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i="1"/>
            </a:pPr>
            <a:r>
              <a:t>Slides and documents available at </a:t>
            </a:r>
            <a:r>
              <a:rPr u="sng">
                <a:hlinkClick r:id="rId2" invalidUrl="" action="" tgtFrame="" tooltip="" history="1" highlightClick="0" endSnd="0"/>
              </a:rPr>
              <a:t>http://wg1v.org/</a:t>
            </a:r>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g1v.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0.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inlink.org" TargetMode="Externa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Winlink Basics"/>
          <p:cNvSpPr txBox="1"/>
          <p:nvPr>
            <p:ph type="ctrTitle"/>
          </p:nvPr>
        </p:nvSpPr>
        <p:spPr>
          <a:prstGeom prst="rect">
            <a:avLst/>
          </a:prstGeom>
        </p:spPr>
        <p:txBody>
          <a:bodyPr/>
          <a:lstStyle/>
          <a:p>
            <a:pPr/>
            <a:r>
              <a:t>Winlink Basics</a:t>
            </a:r>
          </a:p>
        </p:txBody>
      </p:sp>
      <p:sp>
        <p:nvSpPr>
          <p:cNvPr id="121" name="Carl Howe, WG1V, Stow ARES…"/>
          <p:cNvSpPr txBox="1"/>
          <p:nvPr>
            <p:ph type="subTitle" sz="quarter" idx="1"/>
          </p:nvPr>
        </p:nvSpPr>
        <p:spPr>
          <a:prstGeom prst="rect">
            <a:avLst/>
          </a:prstGeom>
        </p:spPr>
        <p:txBody>
          <a:bodyPr/>
          <a:lstStyle/>
          <a:p>
            <a:pPr defTabSz="759459">
              <a:defRPr sz="4968"/>
            </a:pPr>
            <a:r>
              <a:t>Carl Howe, WG1V, Stow ARES</a:t>
            </a:r>
          </a:p>
          <a:p>
            <a:pPr defTabSz="759459">
              <a:defRPr sz="4968"/>
            </a:pPr>
            <a:r>
              <a:rPr u="sng">
                <a:hlinkClick r:id="rId2" invalidUrl="" action="" tgtFrame="" tooltip="" history="1" highlightClick="0" endSnd="0"/>
              </a:rPr>
              <a:t>wg1v.org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349" t="4468" r="349" b="14683"/>
          <a:stretch>
            <a:fillRect/>
          </a:stretch>
        </p:blipFill>
        <p:spPr>
          <a:xfrm>
            <a:off x="10496960" y="3013000"/>
            <a:ext cx="12850723" cy="9780810"/>
          </a:xfrm>
          <a:prstGeom prst="rect">
            <a:avLst/>
          </a:prstGeom>
        </p:spPr>
      </p:pic>
      <p:sp>
        <p:nvSpPr>
          <p:cNvPr id="170" name="1.1 Create an ICS-213 Form"/>
          <p:cNvSpPr txBox="1"/>
          <p:nvPr>
            <p:ph type="title"/>
          </p:nvPr>
        </p:nvSpPr>
        <p:spPr>
          <a:prstGeom prst="rect">
            <a:avLst/>
          </a:prstGeom>
        </p:spPr>
        <p:txBody>
          <a:bodyPr/>
          <a:lstStyle/>
          <a:p>
            <a:pPr/>
            <a:r>
              <a:t>1.1 Create an ICS-213 Form</a:t>
            </a:r>
          </a:p>
        </p:txBody>
      </p:sp>
      <p:sp>
        <p:nvSpPr>
          <p:cNvPr id="171"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675640" indent="-675640" defTabSz="792479">
              <a:spcBef>
                <a:spcPts val="4300"/>
              </a:spcBef>
              <a:buSzPct val="100000"/>
              <a:buAutoNum type="arabicPeriod" startAt="1"/>
              <a:defRPr sz="3648"/>
            </a:pPr>
            <a:r>
              <a:t>From the </a:t>
            </a:r>
            <a:r>
              <a:rPr i="1"/>
              <a:t>New Message</a:t>
            </a:r>
            <a:r>
              <a:t> window, click on </a:t>
            </a:r>
            <a:r>
              <a:rPr i="1"/>
              <a:t>Select Template</a:t>
            </a:r>
            <a:r>
              <a:t> from the menu bar</a:t>
            </a:r>
          </a:p>
          <a:p>
            <a:pPr marL="675640" indent="-675640" defTabSz="792479">
              <a:spcBef>
                <a:spcPts val="4300"/>
              </a:spcBef>
              <a:buSzPct val="100000"/>
              <a:buAutoNum type="arabicPeriod" startAt="1"/>
              <a:defRPr sz="3648"/>
            </a:pPr>
            <a:r>
              <a:t>Select ICS213 General Message.txt from the list of ICS USA Forms (you may have to click the plus sign to next to ICS USA Forms).</a:t>
            </a:r>
          </a:p>
          <a:p>
            <a:pPr marL="675640" indent="-675640" defTabSz="792479">
              <a:spcBef>
                <a:spcPts val="4300"/>
              </a:spcBef>
              <a:buSzPct val="100000"/>
              <a:buAutoNum type="arabicPeriod" startAt="1"/>
              <a:defRPr sz="3648"/>
            </a:pPr>
            <a:r>
              <a:t>The ICS213 form will open in your web browser. Fill out all the fields and click </a:t>
            </a:r>
            <a:r>
              <a:rPr i="1"/>
              <a:t>Submit</a:t>
            </a:r>
            <a:r>
              <a:t> at the bottom.</a:t>
            </a:r>
          </a:p>
          <a:p>
            <a:pPr marL="675640" indent="-675640" defTabSz="792479">
              <a:spcBef>
                <a:spcPts val="4300"/>
              </a:spcBef>
              <a:buSzPct val="100000"/>
              <a:buAutoNum type="arabicPeriod" startAt="1"/>
              <a:defRPr sz="3648"/>
            </a:pPr>
            <a:r>
              <a:t>With the ICS213 data now in the messaging window, click </a:t>
            </a:r>
            <a:r>
              <a:rPr i="1"/>
              <a:t>Post to Outbox</a:t>
            </a:r>
          </a:p>
        </p:txBody>
      </p:sp>
      <p:sp>
        <p:nvSpPr>
          <p:cNvPr id="172" name="Rounded Rectangle"/>
          <p:cNvSpPr/>
          <p:nvPr/>
        </p:nvSpPr>
        <p:spPr>
          <a:xfrm>
            <a:off x="10300994" y="3007328"/>
            <a:ext cx="1982495"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3" name="4"/>
          <p:cNvSpPr/>
          <p:nvPr/>
        </p:nvSpPr>
        <p:spPr>
          <a:xfrm>
            <a:off x="12387711" y="269958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4</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Connecting to a Server"/>
          <p:cNvSpPr txBox="1"/>
          <p:nvPr>
            <p:ph type="title"/>
          </p:nvPr>
        </p:nvSpPr>
        <p:spPr>
          <a:prstGeom prst="rect">
            <a:avLst/>
          </a:prstGeom>
        </p:spPr>
        <p:txBody>
          <a:bodyPr/>
          <a:lstStyle>
            <a:lvl1pPr>
              <a:defRPr>
                <a:solidFill>
                  <a:schemeClr val="accent1">
                    <a:lumOff val="-13575"/>
                  </a:schemeClr>
                </a:solidFill>
              </a:defRPr>
            </a:lvl1pPr>
          </a:lstStyle>
          <a:p>
            <a:pPr/>
            <a:r>
              <a:t>Connecting to a Server</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2. Connect to a Server"/>
          <p:cNvSpPr txBox="1"/>
          <p:nvPr>
            <p:ph type="title"/>
          </p:nvPr>
        </p:nvSpPr>
        <p:spPr>
          <a:prstGeom prst="rect">
            <a:avLst/>
          </a:prstGeom>
        </p:spPr>
        <p:txBody>
          <a:bodyPr/>
          <a:lstStyle/>
          <a:p>
            <a:pPr/>
            <a:r>
              <a:t>2. Connect to a Server</a:t>
            </a:r>
          </a:p>
        </p:txBody>
      </p:sp>
      <p:sp>
        <p:nvSpPr>
          <p:cNvPr id="178" name="Connecting to a server requires two separate steps:…"/>
          <p:cNvSpPr txBox="1"/>
          <p:nvPr>
            <p:ph type="body" idx="1"/>
          </p:nvPr>
        </p:nvSpPr>
        <p:spPr>
          <a:xfrm>
            <a:off x="1689100" y="3154515"/>
            <a:ext cx="21005800" cy="8992546"/>
          </a:xfrm>
          <a:prstGeom prst="rect">
            <a:avLst/>
          </a:prstGeom>
        </p:spPr>
        <p:txBody>
          <a:bodyPr/>
          <a:lstStyle/>
          <a:p>
            <a:pPr marL="0" indent="0" defTabSz="660400">
              <a:spcBef>
                <a:spcPts val="4700"/>
              </a:spcBef>
              <a:buSzTx/>
              <a:buNone/>
              <a:defRPr sz="3840"/>
            </a:pPr>
            <a:r>
              <a:t>Connecting to a server requires two separate steps:</a:t>
            </a:r>
          </a:p>
          <a:p>
            <a:pPr marL="508000" indent="-508000" defTabSz="660400">
              <a:spcBef>
                <a:spcPts val="4700"/>
              </a:spcBef>
              <a:defRPr sz="3840"/>
            </a:pPr>
            <a:r>
              <a:t>Selecting a communications protocol and modem. Possibilities include:</a:t>
            </a:r>
          </a:p>
          <a:p>
            <a:pPr lvl="1" marL="1016000" indent="-508000" defTabSz="660400">
              <a:spcBef>
                <a:spcPts val="4700"/>
              </a:spcBef>
              <a:defRPr sz="3840"/>
            </a:pPr>
            <a:r>
              <a:t>Telnet over the internet</a:t>
            </a:r>
          </a:p>
          <a:p>
            <a:pPr lvl="1" marL="1016000" indent="-508000" defTabSz="660400">
              <a:spcBef>
                <a:spcPts val="4700"/>
              </a:spcBef>
              <a:defRPr sz="3840"/>
            </a:pPr>
            <a:r>
              <a:t>VARA modem over HF radio</a:t>
            </a:r>
          </a:p>
          <a:p>
            <a:pPr lvl="1" marL="1016000" indent="-508000" defTabSz="660400">
              <a:spcBef>
                <a:spcPts val="4700"/>
              </a:spcBef>
              <a:defRPr sz="3840"/>
            </a:pPr>
            <a:r>
              <a:t>ARDOP modem over HF radio</a:t>
            </a:r>
          </a:p>
          <a:p>
            <a:pPr lvl="1" marL="1016000" indent="-508000" defTabSz="660400">
              <a:spcBef>
                <a:spcPts val="4700"/>
              </a:spcBef>
              <a:defRPr sz="3840"/>
            </a:pPr>
            <a:r>
              <a:t>Packet over VHF radio</a:t>
            </a:r>
          </a:p>
          <a:p>
            <a:pPr lvl="1" marL="1016000" indent="-508000" defTabSz="660400">
              <a:spcBef>
                <a:spcPts val="4700"/>
              </a:spcBef>
              <a:defRPr sz="3840"/>
            </a:pPr>
            <a:r>
              <a:t>More</a:t>
            </a:r>
          </a:p>
          <a:p>
            <a:pPr marL="508000" indent="-508000" defTabSz="660400">
              <a:spcBef>
                <a:spcPts val="4700"/>
              </a:spcBef>
              <a:defRPr sz="3840"/>
            </a:pPr>
            <a:r>
              <a:t>Selecting a server that uses that protocol and modem</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2.1 Connecting using Telnet"/>
          <p:cNvSpPr txBox="1"/>
          <p:nvPr>
            <p:ph type="title"/>
          </p:nvPr>
        </p:nvSpPr>
        <p:spPr>
          <a:prstGeom prst="rect">
            <a:avLst/>
          </a:prstGeom>
        </p:spPr>
        <p:txBody>
          <a:bodyPr/>
          <a:lstStyle/>
          <a:p>
            <a:pPr/>
            <a:r>
              <a:t>2.1 Connecting using Telnet</a:t>
            </a:r>
          </a:p>
        </p:txBody>
      </p:sp>
      <p:sp>
        <p:nvSpPr>
          <p:cNvPr id="181" name="Choose Telnet Winlink from the Open Session pull down menu…"/>
          <p:cNvSpPr txBox="1"/>
          <p:nvPr>
            <p:ph type="body" sz="half" idx="1"/>
          </p:nvPr>
        </p:nvSpPr>
        <p:spPr>
          <a:xfrm>
            <a:off x="1546628" y="3149600"/>
            <a:ext cx="8220803" cy="9296400"/>
          </a:xfrm>
          <a:prstGeom prst="rect">
            <a:avLst/>
          </a:prstGeom>
        </p:spPr>
        <p:txBody>
          <a:bodyPr/>
          <a:lstStyle/>
          <a:p>
            <a:pPr marL="703791" indent="-703791">
              <a:buSzPct val="100000"/>
              <a:buAutoNum type="arabicPeriod" startAt="1"/>
            </a:pPr>
            <a:r>
              <a:t>Choose </a:t>
            </a:r>
            <a:r>
              <a:rPr i="1"/>
              <a:t>Telnet Winlink</a:t>
            </a:r>
            <a:r>
              <a:t> from the </a:t>
            </a:r>
            <a:r>
              <a:rPr i="1"/>
              <a:t>Open Session</a:t>
            </a:r>
            <a:r>
              <a:t> pull down menu</a:t>
            </a:r>
          </a:p>
          <a:p>
            <a:pPr marL="703791" indent="-703791">
              <a:buSzPct val="100000"/>
              <a:buAutoNum type="arabicPeriod" startAt="1"/>
            </a:pPr>
            <a:r>
              <a:t>Click </a:t>
            </a:r>
            <a:r>
              <a:rPr i="1"/>
              <a:t>Open Session</a:t>
            </a:r>
            <a:endParaRPr i="1"/>
          </a:p>
          <a:p>
            <a:pPr marL="703791" indent="-703791">
              <a:buSzPct val="100000"/>
              <a:buAutoNum type="arabicPeriod" startAt="1"/>
            </a:pPr>
            <a:r>
              <a:t>Click </a:t>
            </a:r>
            <a:r>
              <a:rPr i="1"/>
              <a:t>Start</a:t>
            </a:r>
            <a:r>
              <a:t> in the new session window</a:t>
            </a:r>
          </a:p>
          <a:p>
            <a:pPr marL="0" indent="0">
              <a:buSzTx/>
              <a:buNone/>
            </a:pPr>
            <a:r>
              <a:t>The great thing about telnet is that you only need an internet connection to use it.</a:t>
            </a:r>
          </a:p>
        </p:txBody>
      </p:sp>
      <p:pic>
        <p:nvPicPr>
          <p:cNvPr id="182" name="telnet open session.jpg" descr="telnet open session.jpg"/>
          <p:cNvPicPr>
            <a:picLocks noChangeAspect="1"/>
          </p:cNvPicPr>
          <p:nvPr/>
        </p:nvPicPr>
        <p:blipFill>
          <a:blip r:embed="rId2">
            <a:extLst/>
          </a:blip>
          <a:stretch>
            <a:fillRect/>
          </a:stretch>
        </p:blipFill>
        <p:spPr>
          <a:xfrm>
            <a:off x="9869917" y="3149599"/>
            <a:ext cx="14283418" cy="2736680"/>
          </a:xfrm>
          <a:prstGeom prst="rect">
            <a:avLst/>
          </a:prstGeom>
          <a:ln w="12700">
            <a:miter lim="400000"/>
          </a:ln>
        </p:spPr>
      </p:pic>
      <p:sp>
        <p:nvSpPr>
          <p:cNvPr id="183" name="Rounded Rectangle"/>
          <p:cNvSpPr/>
          <p:nvPr/>
        </p:nvSpPr>
        <p:spPr>
          <a:xfrm>
            <a:off x="19404786" y="3167704"/>
            <a:ext cx="2581089"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4" name="1"/>
          <p:cNvSpPr/>
          <p:nvPr/>
        </p:nvSpPr>
        <p:spPr>
          <a:xfrm>
            <a:off x="22144418" y="2859957"/>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185" name="Rounded Rectangle"/>
          <p:cNvSpPr/>
          <p:nvPr/>
        </p:nvSpPr>
        <p:spPr>
          <a:xfrm>
            <a:off x="18129818" y="3167704"/>
            <a:ext cx="1335922"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6" name="2"/>
          <p:cNvSpPr/>
          <p:nvPr/>
        </p:nvSpPr>
        <p:spPr>
          <a:xfrm>
            <a:off x="18266767" y="2022278"/>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pic>
        <p:nvPicPr>
          <p:cNvPr id="187" name="telnet session.jpg" descr="telnet session.jpg"/>
          <p:cNvPicPr>
            <a:picLocks noChangeAspect="1"/>
          </p:cNvPicPr>
          <p:nvPr/>
        </p:nvPicPr>
        <p:blipFill>
          <a:blip r:embed="rId3">
            <a:extLst/>
          </a:blip>
          <a:stretch>
            <a:fillRect/>
          </a:stretch>
        </p:blipFill>
        <p:spPr>
          <a:xfrm>
            <a:off x="11778909" y="6626938"/>
            <a:ext cx="10465433" cy="6381741"/>
          </a:xfrm>
          <a:prstGeom prst="rect">
            <a:avLst/>
          </a:prstGeom>
          <a:ln w="12700">
            <a:miter lim="400000"/>
          </a:ln>
        </p:spPr>
      </p:pic>
      <p:sp>
        <p:nvSpPr>
          <p:cNvPr id="188" name="Rounded Rectangle"/>
          <p:cNvSpPr/>
          <p:nvPr/>
        </p:nvSpPr>
        <p:spPr>
          <a:xfrm>
            <a:off x="13196174" y="6734506"/>
            <a:ext cx="1212269" cy="346760"/>
          </a:xfrm>
          <a:prstGeom prst="roundRect">
            <a:avLst>
              <a:gd name="adj" fmla="val 4985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9" name="3"/>
          <p:cNvSpPr/>
          <p:nvPr/>
        </p:nvSpPr>
        <p:spPr>
          <a:xfrm>
            <a:off x="13271296" y="5645870"/>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2.2 Using Radio Modems"/>
          <p:cNvSpPr txBox="1"/>
          <p:nvPr>
            <p:ph type="title"/>
          </p:nvPr>
        </p:nvSpPr>
        <p:spPr>
          <a:prstGeom prst="rect">
            <a:avLst/>
          </a:prstGeom>
        </p:spPr>
        <p:txBody>
          <a:bodyPr/>
          <a:lstStyle/>
          <a:p>
            <a:pPr/>
            <a:r>
              <a:t>2.2 Using Radio Modems</a:t>
            </a:r>
          </a:p>
        </p:txBody>
      </p:sp>
      <p:sp>
        <p:nvSpPr>
          <p:cNvPr id="192" name="Requires 2 connections…"/>
          <p:cNvSpPr txBox="1"/>
          <p:nvPr>
            <p:ph type="body" idx="1"/>
          </p:nvPr>
        </p:nvSpPr>
        <p:spPr>
          <a:prstGeom prst="rect">
            <a:avLst/>
          </a:prstGeom>
        </p:spPr>
        <p:txBody>
          <a:bodyPr/>
          <a:lstStyle/>
          <a:p>
            <a:pPr marL="0" indent="0">
              <a:buSzTx/>
              <a:buNone/>
            </a:pPr>
            <a:r>
              <a:t>Requires 2 connections</a:t>
            </a:r>
          </a:p>
          <a:p>
            <a:pPr marL="889000" indent="-889000">
              <a:buSzPct val="100000"/>
              <a:buAutoNum type="arabicPeriod" startAt="1"/>
            </a:pPr>
            <a:r>
              <a:t>A connection to the audio ports on your radio</a:t>
            </a:r>
          </a:p>
          <a:p>
            <a:pPr marL="889000" indent="-889000">
              <a:buSzPct val="100000"/>
              <a:buAutoNum type="arabicPeriod" startAt="1"/>
            </a:pPr>
            <a:r>
              <a:t>A control port to control transmission, push-to-talk, frequency, and mode</a:t>
            </a:r>
          </a:p>
          <a:p>
            <a:pPr marL="0" indent="0">
              <a:buSzTx/>
              <a:buNone/>
            </a:pPr>
            <a:r>
              <a:t>Modern rigs such as the Icom IC-7300 combine these two connections into a single USB port.</a:t>
            </a:r>
          </a:p>
          <a:p>
            <a:pPr marL="0" indent="0">
              <a:buSzTx/>
              <a:buNone/>
            </a:pPr>
            <a:r>
              <a:t>These connections should be already configured at both the Stow and Marlborough fire stations.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3 Steps to a Modem Connection"/>
          <p:cNvSpPr txBox="1"/>
          <p:nvPr>
            <p:ph type="title"/>
          </p:nvPr>
        </p:nvSpPr>
        <p:spPr>
          <a:prstGeom prst="rect">
            <a:avLst/>
          </a:prstGeom>
        </p:spPr>
        <p:txBody>
          <a:bodyPr/>
          <a:lstStyle>
            <a:lvl1pPr defTabSz="808990">
              <a:defRPr sz="10976"/>
            </a:lvl1pPr>
          </a:lstStyle>
          <a:p>
            <a:pPr/>
            <a:r>
              <a:t>3 Steps to a Modem Connection</a:t>
            </a:r>
          </a:p>
        </p:txBody>
      </p:sp>
      <p:sp>
        <p:nvSpPr>
          <p:cNvPr id="195" name="Launching the session…"/>
          <p:cNvSpPr txBox="1"/>
          <p:nvPr>
            <p:ph type="body" idx="1"/>
          </p:nvPr>
        </p:nvSpPr>
        <p:spPr>
          <a:prstGeom prst="rect">
            <a:avLst/>
          </a:prstGeom>
        </p:spPr>
        <p:txBody>
          <a:bodyPr/>
          <a:lstStyle/>
          <a:p>
            <a:pPr marL="0" indent="0">
              <a:buSzTx/>
              <a:buNone/>
            </a:pPr>
          </a:p>
          <a:p>
            <a:pPr marL="889000" indent="-889000">
              <a:buSzPct val="100000"/>
              <a:buAutoNum type="arabicPeriod" startAt="1"/>
            </a:pPr>
            <a:r>
              <a:t>Launching the session</a:t>
            </a:r>
          </a:p>
          <a:p>
            <a:pPr marL="889000" indent="-889000">
              <a:buSzPct val="100000"/>
              <a:buAutoNum type="arabicPeriod" startAt="1"/>
            </a:pPr>
            <a:r>
              <a:t>Choosing a server</a:t>
            </a:r>
          </a:p>
          <a:p>
            <a:pPr marL="889000" indent="-889000">
              <a:buSzPct val="100000"/>
              <a:buAutoNum type="arabicPeriod" startAt="1"/>
            </a:pPr>
            <a:r>
              <a:t>Starting the transmission itself</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ommon Radio Modems"/>
          <p:cNvSpPr txBox="1"/>
          <p:nvPr>
            <p:ph type="title"/>
          </p:nvPr>
        </p:nvSpPr>
        <p:spPr>
          <a:prstGeom prst="rect">
            <a:avLst/>
          </a:prstGeom>
        </p:spPr>
        <p:txBody>
          <a:bodyPr/>
          <a:lstStyle/>
          <a:p>
            <a:pPr/>
            <a:r>
              <a:t>Common Radio Modems</a:t>
            </a:r>
          </a:p>
        </p:txBody>
      </p:sp>
      <p:sp>
        <p:nvSpPr>
          <p:cNvPr id="198" name="Common modem types:…"/>
          <p:cNvSpPr txBox="1"/>
          <p:nvPr>
            <p:ph type="body" idx="1"/>
          </p:nvPr>
        </p:nvSpPr>
        <p:spPr>
          <a:prstGeom prst="rect">
            <a:avLst/>
          </a:prstGeom>
        </p:spPr>
        <p:txBody>
          <a:bodyPr/>
          <a:lstStyle/>
          <a:p>
            <a:pPr marL="0" indent="0">
              <a:buSzTx/>
              <a:buNone/>
            </a:pPr>
            <a:r>
              <a:t>Common modem types:</a:t>
            </a:r>
          </a:p>
          <a:p>
            <a:pPr/>
            <a:r>
              <a:t>VARA: a commercial, high-performance, weak-signal modem made by EA5HVK. Versions are available for both HF and VHF. A free version works at reduced speed.</a:t>
            </a:r>
          </a:p>
          <a:p>
            <a:pPr/>
            <a:r>
              <a:t>ARDOP: a free and open source HF modem.</a:t>
            </a:r>
          </a:p>
          <a:p>
            <a:pPr marL="0" indent="0">
              <a:buSzTx/>
              <a:buNone/>
            </a:pPr>
            <a:r>
              <a:t>Many content management servers support both modem types as well as PACTOR and a few others.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vara home window.jpg" descr="vara home window.jpg"/>
          <p:cNvPicPr>
            <a:picLocks noChangeAspect="1"/>
          </p:cNvPicPr>
          <p:nvPr/>
        </p:nvPicPr>
        <p:blipFill>
          <a:blip r:embed="rId2">
            <a:extLst/>
          </a:blip>
          <a:stretch>
            <a:fillRect/>
          </a:stretch>
        </p:blipFill>
        <p:spPr>
          <a:xfrm>
            <a:off x="8107379" y="3468043"/>
            <a:ext cx="16166272" cy="1463251"/>
          </a:xfrm>
          <a:prstGeom prst="rect">
            <a:avLst/>
          </a:prstGeom>
          <a:ln w="12700">
            <a:miter lim="400000"/>
          </a:ln>
        </p:spPr>
      </p:pic>
      <p:sp>
        <p:nvSpPr>
          <p:cNvPr id="201" name="2.3.1 Starting a VARA Session"/>
          <p:cNvSpPr txBox="1"/>
          <p:nvPr>
            <p:ph type="title"/>
          </p:nvPr>
        </p:nvSpPr>
        <p:spPr>
          <a:prstGeom prst="rect">
            <a:avLst/>
          </a:prstGeom>
        </p:spPr>
        <p:txBody>
          <a:bodyPr/>
          <a:lstStyle/>
          <a:p>
            <a:pPr/>
            <a:r>
              <a:t>2.3.1 Starting a VARA Session</a:t>
            </a:r>
          </a:p>
        </p:txBody>
      </p:sp>
      <p:sp>
        <p:nvSpPr>
          <p:cNvPr id="202" name="Choose Vara HF Winlink from the Open Session pull down menu…"/>
          <p:cNvSpPr txBox="1"/>
          <p:nvPr>
            <p:ph type="body" sz="quarter" idx="1"/>
          </p:nvPr>
        </p:nvSpPr>
        <p:spPr>
          <a:xfrm>
            <a:off x="1546628" y="3149600"/>
            <a:ext cx="6016247" cy="9296400"/>
          </a:xfrm>
          <a:prstGeom prst="rect">
            <a:avLst/>
          </a:prstGeom>
        </p:spPr>
        <p:txBody>
          <a:bodyPr/>
          <a:lstStyle/>
          <a:p>
            <a:pPr marL="703791" indent="-703791">
              <a:buSzPct val="100000"/>
              <a:buAutoNum type="arabicPeriod" startAt="1"/>
            </a:pPr>
            <a:r>
              <a:t>Choose </a:t>
            </a:r>
            <a:r>
              <a:rPr i="1"/>
              <a:t>Vara HF Winlink</a:t>
            </a:r>
            <a:r>
              <a:t> from the </a:t>
            </a:r>
            <a:r>
              <a:rPr i="1"/>
              <a:t>Open Session</a:t>
            </a:r>
            <a:r>
              <a:t> pull down menu</a:t>
            </a:r>
          </a:p>
          <a:p>
            <a:pPr marL="703791" indent="-703791">
              <a:buSzPct val="100000"/>
              <a:buAutoNum type="arabicPeriod" startAt="1"/>
            </a:pPr>
            <a:r>
              <a:t>Click </a:t>
            </a:r>
            <a:r>
              <a:rPr i="1"/>
              <a:t>Open Session</a:t>
            </a:r>
            <a:endParaRPr i="1"/>
          </a:p>
          <a:p>
            <a:pPr marL="703791" indent="-703791">
              <a:buSzPct val="100000"/>
              <a:buAutoNum type="arabicPeriod" startAt="1"/>
            </a:pPr>
            <a:r>
              <a:t>The VARA session and UI windows open</a:t>
            </a:r>
          </a:p>
        </p:txBody>
      </p:sp>
      <p:sp>
        <p:nvSpPr>
          <p:cNvPr id="203" name="Rounded Rectangle"/>
          <p:cNvSpPr/>
          <p:nvPr/>
        </p:nvSpPr>
        <p:spPr>
          <a:xfrm>
            <a:off x="19636178" y="3489994"/>
            <a:ext cx="2581089"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4" name="1"/>
          <p:cNvSpPr/>
          <p:nvPr/>
        </p:nvSpPr>
        <p:spPr>
          <a:xfrm>
            <a:off x="20290866" y="234215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05" name="Rounded Rectangle"/>
          <p:cNvSpPr/>
          <p:nvPr/>
        </p:nvSpPr>
        <p:spPr>
          <a:xfrm>
            <a:off x="18213956" y="3489994"/>
            <a:ext cx="1335921"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6" name="2"/>
          <p:cNvSpPr/>
          <p:nvPr/>
        </p:nvSpPr>
        <p:spPr>
          <a:xfrm>
            <a:off x="18350903" y="2342158"/>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pic>
        <p:nvPicPr>
          <p:cNvPr id="207" name="12-VARA-session.png" descr="12-VARA-session.png"/>
          <p:cNvPicPr>
            <a:picLocks noChangeAspect="1"/>
          </p:cNvPicPr>
          <p:nvPr/>
        </p:nvPicPr>
        <p:blipFill>
          <a:blip r:embed="rId3">
            <a:extLst/>
          </a:blip>
          <a:stretch>
            <a:fillRect/>
          </a:stretch>
        </p:blipFill>
        <p:spPr>
          <a:xfrm>
            <a:off x="8166949" y="5144819"/>
            <a:ext cx="9448801" cy="3086101"/>
          </a:xfrm>
          <a:prstGeom prst="rect">
            <a:avLst/>
          </a:prstGeom>
          <a:ln w="12700">
            <a:miter lim="400000"/>
          </a:ln>
        </p:spPr>
      </p:pic>
      <p:pic>
        <p:nvPicPr>
          <p:cNvPr id="208" name="13-VARA-UI.png" descr="13-VARA-UI.png"/>
          <p:cNvPicPr>
            <a:picLocks noChangeAspect="1"/>
          </p:cNvPicPr>
          <p:nvPr/>
        </p:nvPicPr>
        <p:blipFill>
          <a:blip r:embed="rId4">
            <a:extLst/>
          </a:blip>
          <a:stretch>
            <a:fillRect/>
          </a:stretch>
        </p:blipFill>
        <p:spPr>
          <a:xfrm>
            <a:off x="15673158" y="8110574"/>
            <a:ext cx="7301122" cy="5018265"/>
          </a:xfrm>
          <a:prstGeom prst="rect">
            <a:avLst/>
          </a:prstGeom>
          <a:ln w="12700">
            <a:miter lim="400000"/>
          </a:ln>
        </p:spPr>
      </p:pic>
      <p:sp>
        <p:nvSpPr>
          <p:cNvPr id="209" name="3"/>
          <p:cNvSpPr/>
          <p:nvPr/>
        </p:nvSpPr>
        <p:spPr>
          <a:xfrm>
            <a:off x="18453157" y="667198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2.3.1 Starting a VARA Session (cont.)"/>
          <p:cNvSpPr txBox="1"/>
          <p:nvPr>
            <p:ph type="title"/>
          </p:nvPr>
        </p:nvSpPr>
        <p:spPr>
          <a:prstGeom prst="rect">
            <a:avLst/>
          </a:prstGeom>
        </p:spPr>
        <p:txBody>
          <a:bodyPr/>
          <a:lstStyle>
            <a:lvl1pPr defTabSz="709930">
              <a:defRPr sz="9632"/>
            </a:lvl1pPr>
          </a:lstStyle>
          <a:p>
            <a:pPr/>
            <a:r>
              <a:t>2.3.1 Starting a VARA Session (cont.)</a:t>
            </a:r>
          </a:p>
        </p:txBody>
      </p:sp>
      <p:sp>
        <p:nvSpPr>
          <p:cNvPr id="212" name="Troubleshooting:…"/>
          <p:cNvSpPr txBox="1"/>
          <p:nvPr>
            <p:ph type="body" sz="quarter" idx="1"/>
          </p:nvPr>
        </p:nvSpPr>
        <p:spPr>
          <a:xfrm>
            <a:off x="1546628" y="3149600"/>
            <a:ext cx="6016247" cy="9296400"/>
          </a:xfrm>
          <a:prstGeom prst="rect">
            <a:avLst/>
          </a:prstGeom>
        </p:spPr>
        <p:txBody>
          <a:bodyPr/>
          <a:lstStyle/>
          <a:p>
            <a:pPr marL="0" indent="0">
              <a:buSzTx/>
              <a:buNone/>
            </a:pPr>
            <a:r>
              <a:t>Troubleshooting:</a:t>
            </a:r>
          </a:p>
          <a:p>
            <a:pPr marL="0" indent="0">
              <a:buSzTx/>
              <a:buNone/>
            </a:pPr>
            <a:r>
              <a:t>If you don't see the VARA UI window, you may need to click on the VARA icon in the Windows application tray.</a:t>
            </a:r>
          </a:p>
          <a:p>
            <a:pPr marL="0" indent="0">
              <a:buSzTx/>
              <a:buNone/>
            </a:pPr>
            <a:r>
              <a:t>If the waterfall shows no signal, you may need to click </a:t>
            </a:r>
            <a:r>
              <a:rPr i="1"/>
              <a:t>Settings &gt; Soundcard</a:t>
            </a:r>
            <a:r>
              <a:t> and select the USB ports for input and output</a:t>
            </a:r>
          </a:p>
        </p:txBody>
      </p:sp>
      <p:pic>
        <p:nvPicPr>
          <p:cNvPr id="213" name="14-setting-audio-devices.png" descr="14-setting-audio-devices.png"/>
          <p:cNvPicPr>
            <a:picLocks noChangeAspect="1"/>
          </p:cNvPicPr>
          <p:nvPr/>
        </p:nvPicPr>
        <p:blipFill>
          <a:blip r:embed="rId2">
            <a:extLst/>
          </a:blip>
          <a:stretch>
            <a:fillRect/>
          </a:stretch>
        </p:blipFill>
        <p:spPr>
          <a:xfrm>
            <a:off x="11408337" y="2598204"/>
            <a:ext cx="9804401" cy="9982201"/>
          </a:xfrm>
          <a:prstGeom prst="rect">
            <a:avLst/>
          </a:prstGeom>
          <a:ln w="12700">
            <a:miter lim="400000"/>
          </a:ln>
        </p:spPr>
      </p:pic>
      <p:sp>
        <p:nvSpPr>
          <p:cNvPr id="214" name="Arrow"/>
          <p:cNvSpPr/>
          <p:nvPr/>
        </p:nvSpPr>
        <p:spPr>
          <a:xfrm rot="19621135">
            <a:off x="7194414" y="7122679"/>
            <a:ext cx="6769818" cy="1270001"/>
          </a:xfrm>
          <a:prstGeom prst="rightArrow">
            <a:avLst>
              <a:gd name="adj1" fmla="val 32000"/>
              <a:gd name="adj2" fmla="val 64000"/>
            </a:avLst>
          </a:prstGeom>
          <a:solidFill>
            <a:schemeClr val="accent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2.3.2 Ways to Select A Server"/>
          <p:cNvSpPr txBox="1"/>
          <p:nvPr>
            <p:ph type="title"/>
          </p:nvPr>
        </p:nvSpPr>
        <p:spPr>
          <a:prstGeom prst="rect">
            <a:avLst/>
          </a:prstGeom>
        </p:spPr>
        <p:txBody>
          <a:bodyPr/>
          <a:lstStyle/>
          <a:p>
            <a:pPr/>
            <a:r>
              <a:t>2.3.2 Ways to Select A Server</a:t>
            </a:r>
          </a:p>
        </p:txBody>
      </p:sp>
      <p:sp>
        <p:nvSpPr>
          <p:cNvPr id="217" name="Type in the callsign and frequencies into the VARA session window (not recommended, but it can be done)…"/>
          <p:cNvSpPr txBox="1"/>
          <p:nvPr>
            <p:ph type="body" idx="1"/>
          </p:nvPr>
        </p:nvSpPr>
        <p:spPr>
          <a:prstGeom prst="rect">
            <a:avLst/>
          </a:prstGeom>
        </p:spPr>
        <p:txBody>
          <a:bodyPr/>
          <a:lstStyle/>
          <a:p>
            <a:pPr marL="853439" indent="-853439" defTabSz="792479">
              <a:spcBef>
                <a:spcPts val="5600"/>
              </a:spcBef>
              <a:buSzPct val="100000"/>
              <a:buAutoNum type="arabicPeriod" startAt="1"/>
              <a:defRPr sz="4608"/>
            </a:pPr>
            <a:r>
              <a:t>Type in the callsign and frequencies into the VARA session window (not recommended, but it can be done)</a:t>
            </a:r>
            <a:endParaRPr i="1"/>
          </a:p>
          <a:p>
            <a:pPr marL="853439" indent="-853439" defTabSz="792479">
              <a:spcBef>
                <a:spcPts val="5600"/>
              </a:spcBef>
              <a:buSzPct val="100000"/>
              <a:buAutoNum type="arabicPeriod" startAt="1"/>
              <a:defRPr sz="4608"/>
            </a:pPr>
            <a:r>
              <a:t>Select your server from a list of servers provided by VARA</a:t>
            </a:r>
          </a:p>
          <a:p>
            <a:pPr marL="853439" indent="-853439" defTabSz="792479">
              <a:spcBef>
                <a:spcPts val="5600"/>
              </a:spcBef>
              <a:buSzPct val="100000"/>
              <a:buAutoNum type="arabicPeriod" startAt="1"/>
              <a:defRPr sz="4608"/>
            </a:pPr>
            <a:r>
              <a:t>Select your server from a map</a:t>
            </a:r>
          </a:p>
          <a:p>
            <a:pPr marL="0" indent="0" defTabSz="792479">
              <a:spcBef>
                <a:spcPts val="5600"/>
              </a:spcBef>
              <a:buSzTx/>
              <a:buNone/>
              <a:defRPr b="1" sz="4608"/>
            </a:pPr>
            <a:r>
              <a:t>PLEASE NOTE: In the process of displaying this window, Winlink may ask if you wish to refresh the server list and path quality estimates. If you are in the middle of an emergency or exercise, YOU DO NOT WANT TO DO THIS. Updating these figures will both require a significant amount of internet or radio bandwidth, and you will be unable to do anything until it completes.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Winlink is just a simple, internet-based email system augmented with radio links"/>
          <p:cNvSpPr txBox="1"/>
          <p:nvPr>
            <p:ph type="title"/>
          </p:nvPr>
        </p:nvSpPr>
        <p:spPr>
          <a:xfrm>
            <a:off x="967374" y="3409599"/>
            <a:ext cx="5348000" cy="5864622"/>
          </a:xfrm>
          <a:prstGeom prst="rect">
            <a:avLst/>
          </a:prstGeom>
        </p:spPr>
        <p:txBody>
          <a:bodyPr/>
          <a:lstStyle>
            <a:lvl1pPr defTabSz="437514">
              <a:defRPr sz="5935"/>
            </a:lvl1pPr>
          </a:lstStyle>
          <a:p>
            <a:pPr/>
            <a:r>
              <a:t>Winlink is just a simple, internet-based email system augmented with radio links</a:t>
            </a:r>
          </a:p>
        </p:txBody>
      </p:sp>
      <p:pic>
        <p:nvPicPr>
          <p:cNvPr id="124" name="1-winlink-home-page.jpg" descr="1-winlink-home-page.jpg"/>
          <p:cNvPicPr>
            <a:picLocks noChangeAspect="1"/>
          </p:cNvPicPr>
          <p:nvPr/>
        </p:nvPicPr>
        <p:blipFill>
          <a:blip r:embed="rId2">
            <a:extLst/>
          </a:blip>
          <a:srcRect l="0" t="2988" r="0" b="0"/>
          <a:stretch>
            <a:fillRect/>
          </a:stretch>
        </p:blipFill>
        <p:spPr>
          <a:xfrm>
            <a:off x="7746855" y="1059290"/>
            <a:ext cx="15514696" cy="109010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2.3.2 Select a Server from a List"/>
          <p:cNvSpPr txBox="1"/>
          <p:nvPr>
            <p:ph type="title"/>
          </p:nvPr>
        </p:nvSpPr>
        <p:spPr>
          <a:prstGeom prst="rect">
            <a:avLst/>
          </a:prstGeom>
        </p:spPr>
        <p:txBody>
          <a:bodyPr/>
          <a:lstStyle/>
          <a:p>
            <a:pPr/>
            <a:r>
              <a:t>2.3.2 Select a Server from a List</a:t>
            </a:r>
          </a:p>
        </p:txBody>
      </p:sp>
      <p:pic>
        <p:nvPicPr>
          <p:cNvPr id="220" name="12-VARA-session.png" descr="12-VARA-session.png"/>
          <p:cNvPicPr>
            <a:picLocks noChangeAspect="1"/>
          </p:cNvPicPr>
          <p:nvPr/>
        </p:nvPicPr>
        <p:blipFill>
          <a:blip r:embed="rId2">
            <a:extLst/>
          </a:blip>
          <a:stretch>
            <a:fillRect/>
          </a:stretch>
        </p:blipFill>
        <p:spPr>
          <a:xfrm>
            <a:off x="502776" y="2729741"/>
            <a:ext cx="11787996" cy="3850112"/>
          </a:xfrm>
          <a:prstGeom prst="rect">
            <a:avLst/>
          </a:prstGeom>
          <a:ln w="12700">
            <a:miter lim="400000"/>
          </a:ln>
        </p:spPr>
      </p:pic>
      <p:pic>
        <p:nvPicPr>
          <p:cNvPr id="221" name="15-Server-selection.png" descr="15-Server-selection.png"/>
          <p:cNvPicPr>
            <a:picLocks noChangeAspect="1"/>
          </p:cNvPicPr>
          <p:nvPr/>
        </p:nvPicPr>
        <p:blipFill>
          <a:blip r:embed="rId3">
            <a:extLst/>
          </a:blip>
          <a:stretch>
            <a:fillRect/>
          </a:stretch>
        </p:blipFill>
        <p:spPr>
          <a:xfrm>
            <a:off x="12502502" y="2698750"/>
            <a:ext cx="12065001" cy="10198100"/>
          </a:xfrm>
          <a:prstGeom prst="rect">
            <a:avLst/>
          </a:prstGeom>
          <a:ln w="12700">
            <a:miter lim="400000"/>
          </a:ln>
        </p:spPr>
      </p:pic>
      <p:sp>
        <p:nvSpPr>
          <p:cNvPr id="222" name="Click Channel Selection in the VARA session window…"/>
          <p:cNvSpPr txBox="1"/>
          <p:nvPr>
            <p:ph type="body" sz="quarter" idx="1"/>
          </p:nvPr>
        </p:nvSpPr>
        <p:spPr>
          <a:xfrm>
            <a:off x="1693853" y="7400697"/>
            <a:ext cx="6016246" cy="4288407"/>
          </a:xfrm>
          <a:prstGeom prst="rect">
            <a:avLst/>
          </a:prstGeom>
        </p:spPr>
        <p:txBody>
          <a:bodyPr/>
          <a:lstStyle/>
          <a:p>
            <a:pPr marL="703791" indent="-703791">
              <a:buSzPct val="100000"/>
              <a:buAutoNum type="arabicPeriod" startAt="1"/>
            </a:pPr>
            <a:r>
              <a:t>Click </a:t>
            </a:r>
            <a:r>
              <a:rPr i="1"/>
              <a:t>Channel Selection</a:t>
            </a:r>
            <a:r>
              <a:t> in the VARA session window</a:t>
            </a:r>
          </a:p>
          <a:p>
            <a:pPr marL="703791" indent="-703791">
              <a:buSzPct val="100000"/>
              <a:buAutoNum type="arabicPeriod" startAt="1"/>
            </a:pPr>
            <a:r>
              <a:t>Double-click on the server you want to connect to</a:t>
            </a:r>
          </a:p>
        </p:txBody>
      </p:sp>
      <p:sp>
        <p:nvSpPr>
          <p:cNvPr id="223" name="Rounded Rectangle"/>
          <p:cNvSpPr/>
          <p:nvPr/>
        </p:nvSpPr>
        <p:spPr>
          <a:xfrm>
            <a:off x="3977653" y="3158739"/>
            <a:ext cx="1800747"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4" name="1"/>
          <p:cNvSpPr/>
          <p:nvPr/>
        </p:nvSpPr>
        <p:spPr>
          <a:xfrm>
            <a:off x="4280240" y="2010904"/>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25" name="Rounded Rectangle"/>
          <p:cNvSpPr/>
          <p:nvPr/>
        </p:nvSpPr>
        <p:spPr>
          <a:xfrm>
            <a:off x="13700411" y="9726676"/>
            <a:ext cx="9669182" cy="595698"/>
          </a:xfrm>
          <a:prstGeom prst="roundRect">
            <a:avLst>
              <a:gd name="adj" fmla="val 31979"/>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6" name="2"/>
          <p:cNvSpPr/>
          <p:nvPr/>
        </p:nvSpPr>
        <p:spPr>
          <a:xfrm>
            <a:off x="11339352" y="942732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16-Server-selection-map.png" descr="16-Server-selection-map.png"/>
          <p:cNvPicPr>
            <a:picLocks noChangeAspect="1"/>
          </p:cNvPicPr>
          <p:nvPr/>
        </p:nvPicPr>
        <p:blipFill>
          <a:blip r:embed="rId2">
            <a:extLst/>
          </a:blip>
          <a:stretch>
            <a:fillRect/>
          </a:stretch>
        </p:blipFill>
        <p:spPr>
          <a:xfrm>
            <a:off x="12464019" y="2701477"/>
            <a:ext cx="16768829" cy="10558151"/>
          </a:xfrm>
          <a:prstGeom prst="rect">
            <a:avLst/>
          </a:prstGeom>
          <a:ln w="12700">
            <a:miter lim="400000"/>
          </a:ln>
        </p:spPr>
      </p:pic>
      <p:sp>
        <p:nvSpPr>
          <p:cNvPr id="229" name="2.3.2 Select a Server from a Map"/>
          <p:cNvSpPr txBox="1"/>
          <p:nvPr>
            <p:ph type="title"/>
          </p:nvPr>
        </p:nvSpPr>
        <p:spPr>
          <a:prstGeom prst="rect">
            <a:avLst/>
          </a:prstGeom>
        </p:spPr>
        <p:txBody>
          <a:bodyPr/>
          <a:lstStyle>
            <a:lvl1pPr defTabSz="800735">
              <a:defRPr sz="10864"/>
            </a:lvl1pPr>
          </a:lstStyle>
          <a:p>
            <a:pPr/>
            <a:r>
              <a:t>2.3.2 Select a Server from a Map</a:t>
            </a:r>
          </a:p>
        </p:txBody>
      </p:sp>
      <p:pic>
        <p:nvPicPr>
          <p:cNvPr id="230" name="12-VARA-session.png" descr="12-VARA-session.png"/>
          <p:cNvPicPr>
            <a:picLocks noChangeAspect="1"/>
          </p:cNvPicPr>
          <p:nvPr/>
        </p:nvPicPr>
        <p:blipFill>
          <a:blip r:embed="rId3">
            <a:extLst/>
          </a:blip>
          <a:stretch>
            <a:fillRect/>
          </a:stretch>
        </p:blipFill>
        <p:spPr>
          <a:xfrm>
            <a:off x="502776" y="2729741"/>
            <a:ext cx="11787996" cy="3850112"/>
          </a:xfrm>
          <a:prstGeom prst="rect">
            <a:avLst/>
          </a:prstGeom>
          <a:ln w="12700">
            <a:miter lim="400000"/>
          </a:ln>
        </p:spPr>
      </p:pic>
      <p:sp>
        <p:nvSpPr>
          <p:cNvPr id="231" name="Click Map in the VARA session window…"/>
          <p:cNvSpPr txBox="1"/>
          <p:nvPr>
            <p:ph type="body" sz="quarter" idx="1"/>
          </p:nvPr>
        </p:nvSpPr>
        <p:spPr>
          <a:xfrm>
            <a:off x="1693853" y="7400697"/>
            <a:ext cx="6016246" cy="4288407"/>
          </a:xfrm>
          <a:prstGeom prst="rect">
            <a:avLst/>
          </a:prstGeom>
        </p:spPr>
        <p:txBody>
          <a:bodyPr/>
          <a:lstStyle/>
          <a:p>
            <a:pPr marL="703791" indent="-703791">
              <a:buSzPct val="100000"/>
              <a:buAutoNum type="arabicPeriod" startAt="1"/>
            </a:pPr>
            <a:r>
              <a:t>Click </a:t>
            </a:r>
            <a:r>
              <a:rPr i="1"/>
              <a:t>Map</a:t>
            </a:r>
            <a:r>
              <a:t> in the VARA session window</a:t>
            </a:r>
          </a:p>
          <a:p>
            <a:pPr marL="703791" indent="-703791">
              <a:buSzPct val="100000"/>
              <a:buAutoNum type="arabicPeriod" startAt="1"/>
            </a:pPr>
            <a:r>
              <a:t>Double-click on the green server marker you want to connect to</a:t>
            </a:r>
          </a:p>
        </p:txBody>
      </p:sp>
      <p:sp>
        <p:nvSpPr>
          <p:cNvPr id="232" name="Rounded Rectangle"/>
          <p:cNvSpPr/>
          <p:nvPr/>
        </p:nvSpPr>
        <p:spPr>
          <a:xfrm>
            <a:off x="5605960" y="3158739"/>
            <a:ext cx="633378"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3" name="1"/>
          <p:cNvSpPr/>
          <p:nvPr/>
        </p:nvSpPr>
        <p:spPr>
          <a:xfrm>
            <a:off x="5391636" y="201090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34" name="Rounded Rectangle"/>
          <p:cNvSpPr/>
          <p:nvPr/>
        </p:nvSpPr>
        <p:spPr>
          <a:xfrm>
            <a:off x="19267397" y="4757861"/>
            <a:ext cx="960426" cy="595699"/>
          </a:xfrm>
          <a:prstGeom prst="roundRect">
            <a:avLst>
              <a:gd name="adj" fmla="val 31979"/>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5" name="2"/>
          <p:cNvSpPr/>
          <p:nvPr/>
        </p:nvSpPr>
        <p:spPr>
          <a:xfrm>
            <a:off x="18038050" y="4524697"/>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15-Server-selection.png" descr="15-Server-selection.png"/>
          <p:cNvPicPr>
            <a:picLocks noChangeAspect="1"/>
          </p:cNvPicPr>
          <p:nvPr/>
        </p:nvPicPr>
        <p:blipFill>
          <a:blip r:embed="rId2">
            <a:extLst/>
          </a:blip>
          <a:srcRect l="13554" t="32015" r="11474" b="4980"/>
          <a:stretch>
            <a:fillRect/>
          </a:stretch>
        </p:blipFill>
        <p:spPr>
          <a:xfrm>
            <a:off x="3405436" y="661954"/>
            <a:ext cx="17957914" cy="127563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But What Server Should I Choose?"/>
          <p:cNvSpPr txBox="1"/>
          <p:nvPr>
            <p:ph type="title"/>
          </p:nvPr>
        </p:nvSpPr>
        <p:spPr>
          <a:prstGeom prst="rect">
            <a:avLst/>
          </a:prstGeom>
        </p:spPr>
        <p:txBody>
          <a:bodyPr/>
          <a:lstStyle>
            <a:lvl1pPr defTabSz="751205">
              <a:defRPr sz="10192"/>
            </a:lvl1pPr>
          </a:lstStyle>
          <a:p>
            <a:pPr/>
            <a:r>
              <a:t>But What Server Should I Choose?</a:t>
            </a:r>
          </a:p>
        </p:txBody>
      </p:sp>
      <p:sp>
        <p:nvSpPr>
          <p:cNvPr id="240" name="Choose whatever server you believe will provide the best connection based on current conditions and equipment!…"/>
          <p:cNvSpPr txBox="1"/>
          <p:nvPr>
            <p:ph type="body" idx="1"/>
          </p:nvPr>
        </p:nvSpPr>
        <p:spPr>
          <a:prstGeom prst="rect">
            <a:avLst/>
          </a:prstGeom>
        </p:spPr>
        <p:txBody>
          <a:bodyPr/>
          <a:lstStyle/>
          <a:p>
            <a:pPr marL="0" indent="0">
              <a:buSzTx/>
              <a:buNone/>
            </a:pPr>
            <a:r>
              <a:t>Choose whatever server you believe will provide the best connection based on current conditions and equipment!</a:t>
            </a:r>
          </a:p>
          <a:p>
            <a:pPr marL="0" indent="0">
              <a:buSzTx/>
              <a:buNone/>
            </a:pPr>
            <a:r>
              <a:t>However, In case of an actual emergency where the internet is not available locally, you should choose a server that is outside the area of internet disruption. This is one of the situations where having long-distance HF links can be very important.</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17-callsign-frequency.png" descr="17-callsign-frequency.png"/>
          <p:cNvPicPr>
            <a:picLocks noChangeAspect="1"/>
          </p:cNvPicPr>
          <p:nvPr/>
        </p:nvPicPr>
        <p:blipFill>
          <a:blip r:embed="rId2">
            <a:extLst/>
          </a:blip>
          <a:srcRect l="0" t="0" r="0" b="43117"/>
          <a:stretch>
            <a:fillRect/>
          </a:stretch>
        </p:blipFill>
        <p:spPr>
          <a:xfrm>
            <a:off x="1346468" y="2205223"/>
            <a:ext cx="11586106" cy="2031179"/>
          </a:xfrm>
          <a:prstGeom prst="rect">
            <a:avLst/>
          </a:prstGeom>
          <a:ln w="12700">
            <a:miter lim="400000"/>
          </a:ln>
        </p:spPr>
      </p:pic>
      <p:sp>
        <p:nvSpPr>
          <p:cNvPr id="243" name="2.3.3 Starting VARA transmission"/>
          <p:cNvSpPr txBox="1"/>
          <p:nvPr>
            <p:ph type="title"/>
          </p:nvPr>
        </p:nvSpPr>
        <p:spPr>
          <a:xfrm>
            <a:off x="1689100" y="-86073"/>
            <a:ext cx="21005800" cy="2286001"/>
          </a:xfrm>
          <a:prstGeom prst="rect">
            <a:avLst/>
          </a:prstGeom>
        </p:spPr>
        <p:txBody>
          <a:bodyPr/>
          <a:lstStyle>
            <a:lvl1pPr defTabSz="792479">
              <a:defRPr sz="10752"/>
            </a:lvl1pPr>
          </a:lstStyle>
          <a:p>
            <a:pPr/>
            <a:r>
              <a:t>2.3.3 Starting VARA transmission</a:t>
            </a:r>
          </a:p>
        </p:txBody>
      </p:sp>
      <p:sp>
        <p:nvSpPr>
          <p:cNvPr id="244" name="Click Start in the VARA session window.…"/>
          <p:cNvSpPr txBox="1"/>
          <p:nvPr>
            <p:ph type="body" sz="half" idx="1"/>
          </p:nvPr>
        </p:nvSpPr>
        <p:spPr>
          <a:xfrm>
            <a:off x="957732" y="4172270"/>
            <a:ext cx="8220802" cy="9296401"/>
          </a:xfrm>
          <a:prstGeom prst="rect">
            <a:avLst/>
          </a:prstGeom>
        </p:spPr>
        <p:txBody>
          <a:bodyPr/>
          <a:lstStyle/>
          <a:p>
            <a:pPr marL="703791" indent="-703791">
              <a:buSzPct val="100000"/>
              <a:buAutoNum type="arabicPeriod" startAt="1"/>
            </a:pPr>
            <a:r>
              <a:t>Click </a:t>
            </a:r>
            <a:r>
              <a:rPr i="1"/>
              <a:t>Start</a:t>
            </a:r>
            <a:r>
              <a:t> in the VARA session window.</a:t>
            </a:r>
          </a:p>
          <a:p>
            <a:pPr marL="703791" indent="-703791">
              <a:buSzPct val="100000"/>
              <a:buAutoNum type="arabicPeriod" startAt="1"/>
            </a:pPr>
            <a:r>
              <a:t>VARA should begin keying the transmitter with connection requests to the server</a:t>
            </a:r>
          </a:p>
          <a:p>
            <a:pPr marL="703791" indent="-703791">
              <a:buSzPct val="100000"/>
              <a:buAutoNum type="arabicPeriod" startAt="1"/>
            </a:pPr>
            <a:r>
              <a:t>The VARA UI screen displays performance metrics once a connection gets made.</a:t>
            </a:r>
          </a:p>
          <a:p>
            <a:pPr marL="703791" indent="-703791">
              <a:buSzPct val="100000"/>
              <a:buAutoNum type="arabicPeriod" startAt="1"/>
            </a:pPr>
            <a:r>
              <a:t>The session will eventually time out or complete.</a:t>
            </a:r>
          </a:p>
        </p:txBody>
      </p:sp>
      <p:sp>
        <p:nvSpPr>
          <p:cNvPr id="245" name="Rounded Rectangle"/>
          <p:cNvSpPr/>
          <p:nvPr/>
        </p:nvSpPr>
        <p:spPr>
          <a:xfrm>
            <a:off x="10294285" y="2519487"/>
            <a:ext cx="852212" cy="634674"/>
          </a:xfrm>
          <a:prstGeom prst="roundRect">
            <a:avLst>
              <a:gd name="adj" fmla="val 30015"/>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6" name="1"/>
          <p:cNvSpPr/>
          <p:nvPr/>
        </p:nvSpPr>
        <p:spPr>
          <a:xfrm>
            <a:off x="11139413" y="243668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47" name="2"/>
          <p:cNvSpPr/>
          <p:nvPr/>
        </p:nvSpPr>
        <p:spPr>
          <a:xfrm>
            <a:off x="22144418" y="7266787"/>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pic>
        <p:nvPicPr>
          <p:cNvPr id="248" name="19-vara-connection.png" descr="19-vara-connection.png"/>
          <p:cNvPicPr>
            <a:picLocks noChangeAspect="1"/>
          </p:cNvPicPr>
          <p:nvPr/>
        </p:nvPicPr>
        <p:blipFill>
          <a:blip r:embed="rId3">
            <a:extLst/>
          </a:blip>
          <a:stretch>
            <a:fillRect/>
          </a:stretch>
        </p:blipFill>
        <p:spPr>
          <a:xfrm>
            <a:off x="10824117" y="4381351"/>
            <a:ext cx="13552583" cy="9296401"/>
          </a:xfrm>
          <a:prstGeom prst="rect">
            <a:avLst/>
          </a:prstGeom>
          <a:ln w="12700">
            <a:miter lim="400000"/>
          </a:ln>
        </p:spPr>
      </p:pic>
      <p:sp>
        <p:nvSpPr>
          <p:cNvPr id="249" name="2"/>
          <p:cNvSpPr/>
          <p:nvPr/>
        </p:nvSpPr>
        <p:spPr>
          <a:xfrm>
            <a:off x="9626738" y="8289457"/>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2.3.4 Connecting Using an ARDOP Session"/>
          <p:cNvSpPr txBox="1"/>
          <p:nvPr>
            <p:ph type="title"/>
          </p:nvPr>
        </p:nvSpPr>
        <p:spPr>
          <a:xfrm>
            <a:off x="1689100" y="-141282"/>
            <a:ext cx="21005800" cy="2286001"/>
          </a:xfrm>
          <a:prstGeom prst="rect">
            <a:avLst/>
          </a:prstGeom>
        </p:spPr>
        <p:txBody>
          <a:bodyPr/>
          <a:lstStyle>
            <a:lvl1pPr defTabSz="602615">
              <a:defRPr sz="8176"/>
            </a:lvl1pPr>
          </a:lstStyle>
          <a:p>
            <a:pPr/>
            <a:r>
              <a:t>2.3.4 Connecting Using an ARDOP Session</a:t>
            </a:r>
          </a:p>
        </p:txBody>
      </p:sp>
      <p:sp>
        <p:nvSpPr>
          <p:cNvPr id="252" name="It's the same sequence as VARA:…"/>
          <p:cNvSpPr txBox="1"/>
          <p:nvPr>
            <p:ph type="body" sz="half" idx="1"/>
          </p:nvPr>
        </p:nvSpPr>
        <p:spPr>
          <a:xfrm>
            <a:off x="700089" y="4401005"/>
            <a:ext cx="8450477" cy="9296401"/>
          </a:xfrm>
          <a:prstGeom prst="rect">
            <a:avLst/>
          </a:prstGeom>
        </p:spPr>
        <p:txBody>
          <a:bodyPr/>
          <a:lstStyle/>
          <a:p>
            <a:pPr marL="0" indent="0">
              <a:spcBef>
                <a:spcPts val="1500"/>
              </a:spcBef>
              <a:buSzTx/>
              <a:buNone/>
            </a:pPr>
            <a:r>
              <a:t>It's the same sequence as VARA:</a:t>
            </a:r>
          </a:p>
          <a:p>
            <a:pPr marL="703791" indent="-703791">
              <a:spcBef>
                <a:spcPts val="1500"/>
              </a:spcBef>
              <a:buSzPct val="100000"/>
              <a:buAutoNum type="arabicPeriod" startAt="1"/>
            </a:pPr>
            <a:r>
              <a:t>Choose </a:t>
            </a:r>
            <a:r>
              <a:rPr i="1"/>
              <a:t>ARDOP Winlink</a:t>
            </a:r>
            <a:r>
              <a:t> from the </a:t>
            </a:r>
            <a:r>
              <a:rPr i="1"/>
              <a:t>Open Session</a:t>
            </a:r>
            <a:r>
              <a:t> pull down menu</a:t>
            </a:r>
          </a:p>
          <a:p>
            <a:pPr marL="703791" indent="-703791">
              <a:spcBef>
                <a:spcPts val="1500"/>
              </a:spcBef>
              <a:buSzPct val="100000"/>
              <a:buAutoNum type="arabicPeriod" startAt="1"/>
            </a:pPr>
            <a:r>
              <a:t>Click </a:t>
            </a:r>
            <a:r>
              <a:rPr i="1"/>
              <a:t>Open Session</a:t>
            </a:r>
            <a:endParaRPr i="1"/>
          </a:p>
          <a:p>
            <a:pPr marL="703791" indent="-703791">
              <a:spcBef>
                <a:spcPts val="1500"/>
              </a:spcBef>
              <a:buSzPct val="100000"/>
              <a:buAutoNum type="arabicPeriod" startAt="1"/>
            </a:pPr>
            <a:r>
              <a:t>The ARDOP session and UI windows open</a:t>
            </a:r>
          </a:p>
          <a:p>
            <a:pPr marL="703791" indent="-703791">
              <a:spcBef>
                <a:spcPts val="1500"/>
              </a:spcBef>
              <a:buSzPct val="100000"/>
              <a:buAutoNum type="arabicPeriod" startAt="1"/>
            </a:pPr>
            <a:r>
              <a:t>Select a server just as we did with VARA</a:t>
            </a:r>
          </a:p>
          <a:p>
            <a:pPr marL="703791" indent="-703791">
              <a:spcBef>
                <a:spcPts val="1500"/>
              </a:spcBef>
              <a:buSzPct val="100000"/>
              <a:buAutoNum type="arabicPeriod" startAt="1"/>
            </a:pPr>
            <a:r>
              <a:t>Click </a:t>
            </a:r>
            <a:r>
              <a:rPr i="1"/>
              <a:t>Start</a:t>
            </a:r>
            <a:r>
              <a:t> in the ARDOP session window</a:t>
            </a:r>
          </a:p>
        </p:txBody>
      </p:sp>
      <p:pic>
        <p:nvPicPr>
          <p:cNvPr id="253" name="ARDOP clean.png" descr="ARDOP clean.png"/>
          <p:cNvPicPr>
            <a:picLocks noChangeAspect="1"/>
          </p:cNvPicPr>
          <p:nvPr/>
        </p:nvPicPr>
        <p:blipFill>
          <a:blip r:embed="rId2">
            <a:extLst/>
          </a:blip>
          <a:stretch>
            <a:fillRect/>
          </a:stretch>
        </p:blipFill>
        <p:spPr>
          <a:xfrm>
            <a:off x="10025820" y="2552946"/>
            <a:ext cx="14259049" cy="11115681"/>
          </a:xfrm>
          <a:prstGeom prst="rect">
            <a:avLst/>
          </a:prstGeom>
          <a:ln w="12700">
            <a:miter lim="400000"/>
          </a:ln>
        </p:spPr>
      </p:pic>
      <p:pic>
        <p:nvPicPr>
          <p:cNvPr id="254" name="Screenshot 2023-05-05 at 5.08.14 PM.jpg" descr="Screenshot 2023-05-05 at 5.08.14 PM.jpg"/>
          <p:cNvPicPr>
            <a:picLocks noChangeAspect="1"/>
          </p:cNvPicPr>
          <p:nvPr/>
        </p:nvPicPr>
        <p:blipFill>
          <a:blip r:embed="rId3">
            <a:extLst/>
          </a:blip>
          <a:srcRect l="27315" t="0" r="0" b="0"/>
          <a:stretch>
            <a:fillRect/>
          </a:stretch>
        </p:blipFill>
        <p:spPr>
          <a:xfrm>
            <a:off x="308137" y="2549850"/>
            <a:ext cx="9531028" cy="1242281"/>
          </a:xfrm>
          <a:prstGeom prst="rect">
            <a:avLst/>
          </a:prstGeom>
          <a:ln w="12700">
            <a:miter lim="400000"/>
          </a:ln>
        </p:spPr>
      </p:pic>
      <p:sp>
        <p:nvSpPr>
          <p:cNvPr id="255" name="Rounded Rectangle"/>
          <p:cNvSpPr/>
          <p:nvPr/>
        </p:nvSpPr>
        <p:spPr>
          <a:xfrm>
            <a:off x="6717258" y="3140336"/>
            <a:ext cx="2581089" cy="446534"/>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56" name="1"/>
          <p:cNvSpPr/>
          <p:nvPr/>
        </p:nvSpPr>
        <p:spPr>
          <a:xfrm>
            <a:off x="7371947" y="199250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57" name="Rounded Rectangle"/>
          <p:cNvSpPr/>
          <p:nvPr/>
        </p:nvSpPr>
        <p:spPr>
          <a:xfrm>
            <a:off x="5146519" y="3140336"/>
            <a:ext cx="1484439" cy="446534"/>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58" name="2"/>
          <p:cNvSpPr/>
          <p:nvPr/>
        </p:nvSpPr>
        <p:spPr>
          <a:xfrm>
            <a:off x="5431983" y="1992501"/>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
        <p:nvSpPr>
          <p:cNvPr id="259" name="Rounded Rectangle"/>
          <p:cNvSpPr/>
          <p:nvPr/>
        </p:nvSpPr>
        <p:spPr>
          <a:xfrm>
            <a:off x="15607402" y="5402087"/>
            <a:ext cx="1702044"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60" name="Rounded Rectangle"/>
          <p:cNvSpPr/>
          <p:nvPr/>
        </p:nvSpPr>
        <p:spPr>
          <a:xfrm>
            <a:off x="20628143" y="5402087"/>
            <a:ext cx="960459"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61" name="4"/>
          <p:cNvSpPr/>
          <p:nvPr/>
        </p:nvSpPr>
        <p:spPr>
          <a:xfrm>
            <a:off x="15927382" y="414877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4</a:t>
            </a:r>
          </a:p>
        </p:txBody>
      </p:sp>
      <p:sp>
        <p:nvSpPr>
          <p:cNvPr id="262" name="5"/>
          <p:cNvSpPr/>
          <p:nvPr/>
        </p:nvSpPr>
        <p:spPr>
          <a:xfrm>
            <a:off x="20577343" y="414877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5</a:t>
            </a:r>
          </a:p>
        </p:txBody>
      </p:sp>
      <p:sp>
        <p:nvSpPr>
          <p:cNvPr id="263" name="3"/>
          <p:cNvSpPr/>
          <p:nvPr/>
        </p:nvSpPr>
        <p:spPr>
          <a:xfrm>
            <a:off x="17363287" y="8197442"/>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ading Emails"/>
          <p:cNvSpPr txBox="1"/>
          <p:nvPr>
            <p:ph type="title"/>
          </p:nvPr>
        </p:nvSpPr>
        <p:spPr>
          <a:prstGeom prst="rect">
            <a:avLst/>
          </a:prstGeom>
        </p:spPr>
        <p:txBody>
          <a:bodyPr/>
          <a:lstStyle>
            <a:lvl1pPr>
              <a:defRPr>
                <a:solidFill>
                  <a:schemeClr val="accent1">
                    <a:lumOff val="-13575"/>
                  </a:schemeClr>
                </a:solidFill>
              </a:defRPr>
            </a:lvl1pPr>
          </a:lstStyle>
          <a:p>
            <a:pPr/>
            <a:r>
              <a:t>Reading Emails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3. Reading Messages"/>
          <p:cNvSpPr txBox="1"/>
          <p:nvPr>
            <p:ph type="title"/>
          </p:nvPr>
        </p:nvSpPr>
        <p:spPr>
          <a:prstGeom prst="rect">
            <a:avLst/>
          </a:prstGeom>
        </p:spPr>
        <p:txBody>
          <a:bodyPr/>
          <a:lstStyle/>
          <a:p>
            <a:pPr/>
            <a:r>
              <a:t>3. Reading Messages</a:t>
            </a:r>
          </a:p>
        </p:txBody>
      </p:sp>
      <p:sp>
        <p:nvSpPr>
          <p:cNvPr id="268"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solidFill>
                  <a:srgbClr val="D5D5D5"/>
                </a:solidFill>
              </a:defRPr>
            </a:pPr>
            <a:r>
              <a:t>Double-click on a message to show it in a new window.</a:t>
            </a:r>
            <a:endParaRPr i="1"/>
          </a:p>
          <a:p>
            <a:pPr marL="703791" indent="-703791">
              <a:spcBef>
                <a:spcPts val="1500"/>
              </a:spcBef>
              <a:buSzPct val="100000"/>
              <a:buAutoNum type="arabicPeriod" startAt="1"/>
              <a:defRPr sz="3800">
                <a:solidFill>
                  <a:srgbClr val="D5D5D5"/>
                </a:solidFill>
              </a:defRPr>
            </a:pPr>
            <a:r>
              <a:t>Opening a formatted message will display it in your browser</a:t>
            </a:r>
          </a:p>
        </p:txBody>
      </p:sp>
      <p:pic>
        <p:nvPicPr>
          <p:cNvPr id="269" name="21-winlink-inbox.png" descr="21-winlink-inbox.png"/>
          <p:cNvPicPr>
            <a:picLocks noChangeAspect="1"/>
          </p:cNvPicPr>
          <p:nvPr/>
        </p:nvPicPr>
        <p:blipFill>
          <a:blip r:embed="rId2">
            <a:extLst/>
          </a:blip>
          <a:stretch>
            <a:fillRect/>
          </a:stretch>
        </p:blipFill>
        <p:spPr>
          <a:xfrm>
            <a:off x="9183513" y="2701930"/>
            <a:ext cx="14910569" cy="10432367"/>
          </a:xfrm>
          <a:prstGeom prst="rect">
            <a:avLst/>
          </a:prstGeom>
          <a:ln w="12700">
            <a:miter lim="400000"/>
          </a:ln>
        </p:spPr>
      </p:pic>
      <p:sp>
        <p:nvSpPr>
          <p:cNvPr id="270" name="1"/>
          <p:cNvSpPr/>
          <p:nvPr/>
        </p:nvSpPr>
        <p:spPr>
          <a:xfrm>
            <a:off x="17235889" y="5418586"/>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3. Reading Messages"/>
          <p:cNvSpPr txBox="1"/>
          <p:nvPr>
            <p:ph type="title"/>
          </p:nvPr>
        </p:nvSpPr>
        <p:spPr>
          <a:prstGeom prst="rect">
            <a:avLst/>
          </a:prstGeom>
        </p:spPr>
        <p:txBody>
          <a:bodyPr/>
          <a:lstStyle/>
          <a:p>
            <a:pPr/>
            <a:r>
              <a:t>3. Reading Messages</a:t>
            </a:r>
          </a:p>
        </p:txBody>
      </p:sp>
      <p:sp>
        <p:nvSpPr>
          <p:cNvPr id="273"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pPr>
            <a:r>
              <a:t>Double-click on a message to show it in a new window.</a:t>
            </a:r>
            <a:endParaRPr i="1"/>
          </a:p>
          <a:p>
            <a:pPr marL="703791" indent="-703791">
              <a:spcBef>
                <a:spcPts val="1500"/>
              </a:spcBef>
              <a:buSzPct val="100000"/>
              <a:buAutoNum type="arabicPeriod" startAt="1"/>
              <a:defRPr sz="3800">
                <a:solidFill>
                  <a:srgbClr val="D5D5D5"/>
                </a:solidFill>
              </a:defRPr>
            </a:pPr>
            <a:r>
              <a:t>Double-clicking on a formatted message will display it in your browser</a:t>
            </a:r>
          </a:p>
        </p:txBody>
      </p:sp>
      <p:sp>
        <p:nvSpPr>
          <p:cNvPr id="274" name="1"/>
          <p:cNvSpPr/>
          <p:nvPr/>
        </p:nvSpPr>
        <p:spPr>
          <a:xfrm>
            <a:off x="17235889" y="5418586"/>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pic>
        <p:nvPicPr>
          <p:cNvPr id="275" name="22-message-display.png" descr="22-message-display.png"/>
          <p:cNvPicPr>
            <a:picLocks noChangeAspect="1"/>
          </p:cNvPicPr>
          <p:nvPr/>
        </p:nvPicPr>
        <p:blipFill>
          <a:blip r:embed="rId2">
            <a:extLst/>
          </a:blip>
          <a:stretch>
            <a:fillRect/>
          </a:stretch>
        </p:blipFill>
        <p:spPr>
          <a:xfrm>
            <a:off x="9147378" y="2461462"/>
            <a:ext cx="14670326" cy="10256100"/>
          </a:xfrm>
          <a:prstGeom prst="rect">
            <a:avLst/>
          </a:prstGeom>
          <a:ln w="12700">
            <a:miter lim="400000"/>
          </a:ln>
        </p:spPr>
      </p:pic>
      <p:sp>
        <p:nvSpPr>
          <p:cNvPr id="276" name="2"/>
          <p:cNvSpPr/>
          <p:nvPr/>
        </p:nvSpPr>
        <p:spPr>
          <a:xfrm>
            <a:off x="18138849" y="9724893"/>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3. Reading Messages"/>
          <p:cNvSpPr txBox="1"/>
          <p:nvPr>
            <p:ph type="title"/>
          </p:nvPr>
        </p:nvSpPr>
        <p:spPr>
          <a:xfrm>
            <a:off x="1689100" y="97957"/>
            <a:ext cx="21005800" cy="2286001"/>
          </a:xfrm>
          <a:prstGeom prst="rect">
            <a:avLst/>
          </a:prstGeom>
        </p:spPr>
        <p:txBody>
          <a:bodyPr/>
          <a:lstStyle/>
          <a:p>
            <a:pPr/>
            <a:r>
              <a:t>3. Reading Messages</a:t>
            </a:r>
          </a:p>
        </p:txBody>
      </p:sp>
      <p:sp>
        <p:nvSpPr>
          <p:cNvPr id="279" name="Reading emails works like most common email clients.…"/>
          <p:cNvSpPr txBox="1"/>
          <p:nvPr>
            <p:ph type="body" sz="half" idx="1"/>
          </p:nvPr>
        </p:nvSpPr>
        <p:spPr>
          <a:xfrm>
            <a:off x="460850" y="3149599"/>
            <a:ext cx="8450477" cy="9296401"/>
          </a:xfrm>
          <a:prstGeom prst="rect">
            <a:avLst/>
          </a:prstGeom>
        </p:spPr>
        <p:txBody>
          <a:bodyPr/>
          <a:lstStyle/>
          <a:p>
            <a:pPr marL="0" indent="0">
              <a:spcBef>
                <a:spcPts val="1500"/>
              </a:spcBef>
              <a:buSzTx/>
              <a:buNone/>
              <a:defRPr sz="3800"/>
            </a:pPr>
            <a:r>
              <a:t>Reading emails works like most common email clients.</a:t>
            </a:r>
          </a:p>
          <a:p>
            <a:pPr marL="703791" indent="-703791">
              <a:spcBef>
                <a:spcPts val="1500"/>
              </a:spcBef>
              <a:buSzPct val="100000"/>
              <a:buAutoNum type="arabicPeriod" startAt="1"/>
              <a:defRPr sz="3800"/>
            </a:pPr>
            <a:r>
              <a:t>New messages appear in your inbox and can be read in the preview pane.</a:t>
            </a:r>
          </a:p>
          <a:p>
            <a:pPr marL="703791" indent="-703791">
              <a:spcBef>
                <a:spcPts val="1500"/>
              </a:spcBef>
              <a:buSzPct val="100000"/>
              <a:buAutoNum type="arabicPeriod" startAt="1"/>
              <a:defRPr sz="3800"/>
            </a:pPr>
            <a:r>
              <a:t>Double-click on a message to show it in a new window.</a:t>
            </a:r>
            <a:endParaRPr i="1"/>
          </a:p>
          <a:p>
            <a:pPr marL="703791" indent="-703791">
              <a:spcBef>
                <a:spcPts val="1500"/>
              </a:spcBef>
              <a:buSzPct val="100000"/>
              <a:buAutoNum type="arabicPeriod" startAt="1"/>
              <a:defRPr sz="3800"/>
            </a:pPr>
            <a:r>
              <a:t>Double-clicking on a formatted message will display it in your browser</a:t>
            </a:r>
          </a:p>
        </p:txBody>
      </p:sp>
      <p:pic>
        <p:nvPicPr>
          <p:cNvPr id="280" name="23-ics-213-in-browser.png" descr="23-ics-213-in-browser.png"/>
          <p:cNvPicPr>
            <a:picLocks noChangeAspect="1"/>
          </p:cNvPicPr>
          <p:nvPr/>
        </p:nvPicPr>
        <p:blipFill>
          <a:blip r:embed="rId2">
            <a:extLst/>
          </a:blip>
          <a:stretch>
            <a:fillRect/>
          </a:stretch>
        </p:blipFill>
        <p:spPr>
          <a:xfrm>
            <a:off x="10200191" y="2680979"/>
            <a:ext cx="14303094" cy="10962320"/>
          </a:xfrm>
          <a:prstGeom prst="rect">
            <a:avLst/>
          </a:prstGeom>
          <a:ln w="12700">
            <a:miter lim="400000"/>
          </a:ln>
        </p:spPr>
      </p:pic>
      <p:sp>
        <p:nvSpPr>
          <p:cNvPr id="281" name="3"/>
          <p:cNvSpPr/>
          <p:nvPr/>
        </p:nvSpPr>
        <p:spPr>
          <a:xfrm>
            <a:off x="17293524" y="6651588"/>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quirements"/>
          <p:cNvSpPr txBox="1"/>
          <p:nvPr>
            <p:ph type="title"/>
          </p:nvPr>
        </p:nvSpPr>
        <p:spPr>
          <a:prstGeom prst="rect">
            <a:avLst/>
          </a:prstGeom>
        </p:spPr>
        <p:txBody>
          <a:bodyPr/>
          <a:lstStyle/>
          <a:p>
            <a:pPr/>
            <a:r>
              <a:t>Requirements</a:t>
            </a:r>
          </a:p>
        </p:txBody>
      </p:sp>
      <p:sp>
        <p:nvSpPr>
          <p:cNvPr id="127" name="Download the Winlink CMS Software from winlink.org…"/>
          <p:cNvSpPr txBox="1"/>
          <p:nvPr>
            <p:ph type="body" idx="1"/>
          </p:nvPr>
        </p:nvSpPr>
        <p:spPr>
          <a:xfrm>
            <a:off x="1515342" y="1759538"/>
            <a:ext cx="21005801" cy="9296401"/>
          </a:xfrm>
          <a:prstGeom prst="rect">
            <a:avLst/>
          </a:prstGeom>
        </p:spPr>
        <p:txBody>
          <a:bodyPr/>
          <a:lstStyle/>
          <a:p>
            <a:pPr/>
            <a:r>
              <a:t>Download the Winlink CMS Software from </a:t>
            </a:r>
            <a:r>
              <a:rPr u="sng">
                <a:hlinkClick r:id="rId2" invalidUrl="" action="" tgtFrame="" tooltip="" history="1" highlightClick="0" endSnd="0"/>
              </a:rPr>
              <a:t>winlink.org</a:t>
            </a:r>
          </a:p>
          <a:p>
            <a:pPr/>
            <a:r>
              <a:t>Register your callsign and password</a:t>
            </a:r>
          </a:p>
          <a:p>
            <a:pPr/>
            <a:r>
              <a:t>Whitelist any internet addresses you wish to receive traffic from</a:t>
            </a:r>
          </a:p>
        </p:txBody>
      </p:sp>
      <p:sp>
        <p:nvSpPr>
          <p:cNvPr id="128" name="Stow and Marlborough ARES setups should already have their callsigns and passwords registered"/>
          <p:cNvSpPr txBox="1"/>
          <p:nvPr/>
        </p:nvSpPr>
        <p:spPr>
          <a:xfrm>
            <a:off x="584030" y="10218133"/>
            <a:ext cx="2220620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4000"/>
            </a:lvl1pPr>
          </a:lstStyle>
          <a:p>
            <a:pPr/>
            <a:r>
              <a:t>Stow and Marlborough ARES setups should already have their callsigns and passwords registered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But Don't Delete ICS-213s!"/>
          <p:cNvSpPr txBox="1"/>
          <p:nvPr>
            <p:ph type="title"/>
          </p:nvPr>
        </p:nvSpPr>
        <p:spPr>
          <a:prstGeom prst="rect">
            <a:avLst/>
          </a:prstGeom>
        </p:spPr>
        <p:txBody>
          <a:bodyPr/>
          <a:lstStyle/>
          <a:p>
            <a:pPr/>
            <a:r>
              <a:t>But Don't Delete ICS-213s!</a:t>
            </a:r>
          </a:p>
        </p:txBody>
      </p:sp>
      <p:sp>
        <p:nvSpPr>
          <p:cNvPr id="284" name="Typically ICS-213 messages are used for formal communications with public service and governmental personnel…"/>
          <p:cNvSpPr txBox="1"/>
          <p:nvPr>
            <p:ph type="body" idx="1"/>
          </p:nvPr>
        </p:nvSpPr>
        <p:spPr>
          <a:prstGeom prst="rect">
            <a:avLst/>
          </a:prstGeom>
        </p:spPr>
        <p:txBody>
          <a:bodyPr/>
          <a:lstStyle/>
          <a:p>
            <a:pPr marL="0" indent="0">
              <a:buSzTx/>
              <a:buNone/>
            </a:pPr>
            <a:r>
              <a:t>Typically ICS-213 messages are used for formal communications with public service and governmental personnel</a:t>
            </a:r>
          </a:p>
          <a:p>
            <a:pPr marL="0" indent="0">
              <a:buSzTx/>
              <a:buNone/>
            </a:pPr>
            <a:r>
              <a:t>As such, they should be preserved and not deleted</a:t>
            </a:r>
          </a:p>
          <a:p>
            <a:pPr marL="0" indent="0">
              <a:buSzTx/>
              <a:buNone/>
            </a:pPr>
            <a:r>
              <a:t>Best practice is to store them in a folder until they can be archived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24-new-folder-dialog.jpg" descr="24-new-folder-dialog.jpg"/>
          <p:cNvPicPr>
            <a:picLocks noChangeAspect="1"/>
          </p:cNvPicPr>
          <p:nvPr/>
        </p:nvPicPr>
        <p:blipFill>
          <a:blip r:embed="rId2">
            <a:extLst/>
          </a:blip>
          <a:stretch>
            <a:fillRect/>
          </a:stretch>
        </p:blipFill>
        <p:spPr>
          <a:xfrm>
            <a:off x="9312298" y="3037121"/>
            <a:ext cx="14816504" cy="8852898"/>
          </a:xfrm>
          <a:prstGeom prst="rect">
            <a:avLst/>
          </a:prstGeom>
          <a:ln w="12700">
            <a:miter lim="400000"/>
          </a:ln>
        </p:spPr>
      </p:pic>
      <p:sp>
        <p:nvSpPr>
          <p:cNvPr id="287" name="Creating a Folder"/>
          <p:cNvSpPr txBox="1"/>
          <p:nvPr>
            <p:ph type="title"/>
          </p:nvPr>
        </p:nvSpPr>
        <p:spPr>
          <a:xfrm>
            <a:off x="2774878" y="355600"/>
            <a:ext cx="21005801" cy="2286000"/>
          </a:xfrm>
          <a:prstGeom prst="rect">
            <a:avLst/>
          </a:prstGeom>
        </p:spPr>
        <p:txBody>
          <a:bodyPr/>
          <a:lstStyle/>
          <a:p>
            <a:pPr/>
            <a:r>
              <a:t>Creating a Folder</a:t>
            </a:r>
          </a:p>
        </p:txBody>
      </p:sp>
      <p:sp>
        <p:nvSpPr>
          <p:cNvPr id="288" name="Right click in the Personal Folders pane of the main Winlink Express window…"/>
          <p:cNvSpPr txBox="1"/>
          <p:nvPr>
            <p:ph type="body" sz="quarter" idx="1"/>
          </p:nvPr>
        </p:nvSpPr>
        <p:spPr>
          <a:xfrm>
            <a:off x="1988301" y="5319366"/>
            <a:ext cx="6016246" cy="4288407"/>
          </a:xfrm>
          <a:prstGeom prst="rect">
            <a:avLst/>
          </a:prstGeom>
        </p:spPr>
        <p:txBody>
          <a:bodyPr/>
          <a:lstStyle/>
          <a:p>
            <a:pPr marL="661564" indent="-661564" defTabSz="775969">
              <a:spcBef>
                <a:spcPts val="4200"/>
              </a:spcBef>
              <a:buSzPct val="100000"/>
              <a:buAutoNum type="arabicPeriod" startAt="1"/>
              <a:defRPr sz="3572"/>
            </a:pPr>
            <a:r>
              <a:t>Right click in the </a:t>
            </a:r>
            <a:r>
              <a:rPr i="1"/>
              <a:t>Personal Folders</a:t>
            </a:r>
            <a:r>
              <a:t> pane of the main Winlink Express window</a:t>
            </a:r>
          </a:p>
          <a:p>
            <a:pPr marL="661564" indent="-661564" defTabSz="775969">
              <a:spcBef>
                <a:spcPts val="4200"/>
              </a:spcBef>
              <a:buSzPct val="100000"/>
              <a:buAutoNum type="arabicPeriod" startAt="1"/>
              <a:defRPr sz="3572"/>
            </a:pPr>
            <a:r>
              <a:t>Type in the name of the folder you'd like to create and click </a:t>
            </a:r>
            <a:r>
              <a:rPr i="1"/>
              <a:t>Update.</a:t>
            </a:r>
          </a:p>
        </p:txBody>
      </p:sp>
      <p:sp>
        <p:nvSpPr>
          <p:cNvPr id="289" name="1"/>
          <p:cNvSpPr/>
          <p:nvPr/>
        </p:nvSpPr>
        <p:spPr>
          <a:xfrm>
            <a:off x="10169206" y="6758883"/>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90" name="Rounded Rectangle"/>
          <p:cNvSpPr/>
          <p:nvPr/>
        </p:nvSpPr>
        <p:spPr>
          <a:xfrm>
            <a:off x="14509376" y="8052002"/>
            <a:ext cx="2527085" cy="595698"/>
          </a:xfrm>
          <a:prstGeom prst="roundRect">
            <a:avLst>
              <a:gd name="adj" fmla="val 31979"/>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1" name="2"/>
          <p:cNvSpPr/>
          <p:nvPr/>
        </p:nvSpPr>
        <p:spPr>
          <a:xfrm>
            <a:off x="17363287" y="7421392"/>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Screenshot 2023-05-05 at 5.34.23 PM.jpg" descr="Screenshot 2023-05-05 at 5.34.23 PM.jpg"/>
          <p:cNvPicPr>
            <a:picLocks noChangeAspect="1"/>
          </p:cNvPicPr>
          <p:nvPr/>
        </p:nvPicPr>
        <p:blipFill>
          <a:blip r:embed="rId2">
            <a:extLst/>
          </a:blip>
          <a:stretch>
            <a:fillRect/>
          </a:stretch>
        </p:blipFill>
        <p:spPr>
          <a:xfrm>
            <a:off x="7150172" y="4289223"/>
            <a:ext cx="16324728" cy="7175897"/>
          </a:xfrm>
          <a:prstGeom prst="rect">
            <a:avLst/>
          </a:prstGeom>
          <a:ln w="12700">
            <a:miter lim="400000"/>
          </a:ln>
        </p:spPr>
      </p:pic>
      <p:sp>
        <p:nvSpPr>
          <p:cNvPr id="294" name="Moving a Message to a Folder"/>
          <p:cNvSpPr txBox="1"/>
          <p:nvPr>
            <p:ph type="title"/>
          </p:nvPr>
        </p:nvSpPr>
        <p:spPr>
          <a:xfrm>
            <a:off x="2774878" y="355600"/>
            <a:ext cx="21005801" cy="2286000"/>
          </a:xfrm>
          <a:prstGeom prst="rect">
            <a:avLst/>
          </a:prstGeom>
        </p:spPr>
        <p:txBody>
          <a:bodyPr/>
          <a:lstStyle/>
          <a:p>
            <a:pPr/>
            <a:r>
              <a:t>Moving a Message to a Folder</a:t>
            </a:r>
          </a:p>
        </p:txBody>
      </p:sp>
      <p:sp>
        <p:nvSpPr>
          <p:cNvPr id="295" name="Highlight the message or messages you wish to move…"/>
          <p:cNvSpPr txBox="1"/>
          <p:nvPr>
            <p:ph type="body" sz="quarter" idx="1"/>
          </p:nvPr>
        </p:nvSpPr>
        <p:spPr>
          <a:xfrm>
            <a:off x="387238" y="5145692"/>
            <a:ext cx="6016246" cy="4288408"/>
          </a:xfrm>
          <a:prstGeom prst="rect">
            <a:avLst/>
          </a:prstGeom>
        </p:spPr>
        <p:txBody>
          <a:bodyPr/>
          <a:lstStyle/>
          <a:p>
            <a:pPr marL="647488" indent="-647488" defTabSz="759459">
              <a:spcBef>
                <a:spcPts val="4100"/>
              </a:spcBef>
              <a:buSzPct val="100000"/>
              <a:buAutoNum type="arabicPeriod" startAt="1"/>
              <a:defRPr sz="3496"/>
            </a:pPr>
            <a:r>
              <a:t>Highlight the message or messages you wish to move</a:t>
            </a:r>
          </a:p>
          <a:p>
            <a:pPr marL="647488" indent="-647488" defTabSz="759459">
              <a:spcBef>
                <a:spcPts val="4100"/>
              </a:spcBef>
              <a:buSzPct val="100000"/>
              <a:buAutoNum type="arabicPeriod" startAt="1"/>
              <a:defRPr sz="3496"/>
            </a:pPr>
            <a:r>
              <a:t>Select the folder you'd like to move them to.</a:t>
            </a:r>
          </a:p>
          <a:p>
            <a:pPr marL="647488" indent="-647488" defTabSz="759459">
              <a:spcBef>
                <a:spcPts val="4100"/>
              </a:spcBef>
              <a:buSzPct val="100000"/>
              <a:buAutoNum type="arabicPeriod" startAt="1"/>
              <a:defRPr sz="3496"/>
            </a:pPr>
            <a:r>
              <a:t>Click </a:t>
            </a:r>
            <a:r>
              <a:rPr i="1"/>
              <a:t>Move To.</a:t>
            </a:r>
          </a:p>
        </p:txBody>
      </p:sp>
      <p:sp>
        <p:nvSpPr>
          <p:cNvPr id="296" name="1"/>
          <p:cNvSpPr/>
          <p:nvPr/>
        </p:nvSpPr>
        <p:spPr>
          <a:xfrm>
            <a:off x="22020750" y="6168823"/>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297" name="Rounded Rectangle"/>
          <p:cNvSpPr/>
          <p:nvPr/>
        </p:nvSpPr>
        <p:spPr>
          <a:xfrm>
            <a:off x="14016232" y="4286389"/>
            <a:ext cx="2376123" cy="595698"/>
          </a:xfrm>
          <a:prstGeom prst="roundRect">
            <a:avLst>
              <a:gd name="adj" fmla="val 31979"/>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8" name="2"/>
          <p:cNvSpPr/>
          <p:nvPr/>
        </p:nvSpPr>
        <p:spPr>
          <a:xfrm>
            <a:off x="14673281" y="3114671"/>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
        <p:nvSpPr>
          <p:cNvPr id="299" name="Rounded Rectangle"/>
          <p:cNvSpPr/>
          <p:nvPr/>
        </p:nvSpPr>
        <p:spPr>
          <a:xfrm>
            <a:off x="12888975" y="4286389"/>
            <a:ext cx="1203002" cy="595698"/>
          </a:xfrm>
          <a:prstGeom prst="roundRect">
            <a:avLst>
              <a:gd name="adj" fmla="val 31979"/>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00" name="3"/>
          <p:cNvSpPr/>
          <p:nvPr/>
        </p:nvSpPr>
        <p:spPr>
          <a:xfrm>
            <a:off x="12959464" y="3114671"/>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ummary"/>
          <p:cNvSpPr txBox="1"/>
          <p:nvPr>
            <p:ph type="title"/>
          </p:nvPr>
        </p:nvSpPr>
        <p:spPr>
          <a:prstGeom prst="rect">
            <a:avLst/>
          </a:prstGeom>
        </p:spPr>
        <p:txBody>
          <a:bodyPr/>
          <a:lstStyle/>
          <a:p>
            <a:pPr/>
            <a:r>
              <a:t>Summary</a:t>
            </a:r>
          </a:p>
        </p:txBody>
      </p:sp>
      <p:sp>
        <p:nvSpPr>
          <p:cNvPr id="303" name="At the end of the day, Winlink is just an offline email client that talks to internet servers using radio. We use it by:…"/>
          <p:cNvSpPr txBox="1"/>
          <p:nvPr>
            <p:ph type="body" idx="1"/>
          </p:nvPr>
        </p:nvSpPr>
        <p:spPr>
          <a:prstGeom prst="rect">
            <a:avLst/>
          </a:prstGeom>
        </p:spPr>
        <p:txBody>
          <a:bodyPr/>
          <a:lstStyle/>
          <a:p>
            <a:pPr marL="0" indent="0">
              <a:buSzTx/>
              <a:buNone/>
            </a:pPr>
            <a:r>
              <a:t>At the end of the day, Winlink is just an offline email client that talks to internet servers using radio. We use it by:</a:t>
            </a:r>
          </a:p>
          <a:p>
            <a:pPr/>
            <a:r>
              <a:t>Creating emails offline and posting them to an Outbox</a:t>
            </a:r>
          </a:p>
          <a:p>
            <a:pPr/>
            <a:r>
              <a:t>Explicitly connecting to servers to send or receive emails</a:t>
            </a:r>
          </a:p>
          <a:p>
            <a:pPr/>
            <a:r>
              <a:t>Reading our emails offline once transmission is complete</a:t>
            </a:r>
          </a:p>
          <a:p>
            <a:pPr/>
            <a:r>
              <a:t>Limiting our messages to the essentials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Winlink Express alternative for Mac users"/>
          <p:cNvSpPr txBox="1"/>
          <p:nvPr>
            <p:ph type="title"/>
          </p:nvPr>
        </p:nvSpPr>
        <p:spPr>
          <a:prstGeom prst="rect">
            <a:avLst/>
          </a:prstGeom>
        </p:spPr>
        <p:txBody>
          <a:bodyPr/>
          <a:lstStyle/>
          <a:p>
            <a:pPr/>
            <a:r>
              <a:t>Winlink Express alternative for Mac users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Why I Don't Use Winlink Express"/>
          <p:cNvSpPr txBox="1"/>
          <p:nvPr>
            <p:ph type="title"/>
          </p:nvPr>
        </p:nvSpPr>
        <p:spPr>
          <a:prstGeom prst="rect">
            <a:avLst/>
          </a:prstGeom>
        </p:spPr>
        <p:txBody>
          <a:bodyPr/>
          <a:lstStyle>
            <a:lvl1pPr defTabSz="800735">
              <a:defRPr sz="10864"/>
            </a:lvl1pPr>
          </a:lstStyle>
          <a:p>
            <a:pPr/>
            <a:r>
              <a:t>Why I Don't Use Winlink Express</a:t>
            </a:r>
          </a:p>
        </p:txBody>
      </p:sp>
      <p:sp>
        <p:nvSpPr>
          <p:cNvPr id="308" name="Windows-only and I run my shack with a Mac mini m1…"/>
          <p:cNvSpPr txBox="1"/>
          <p:nvPr>
            <p:ph type="body" idx="1"/>
          </p:nvPr>
        </p:nvSpPr>
        <p:spPr>
          <a:prstGeom prst="rect">
            <a:avLst/>
          </a:prstGeom>
        </p:spPr>
        <p:txBody>
          <a:bodyPr/>
          <a:lstStyle/>
          <a:p>
            <a:pPr/>
            <a:r>
              <a:t>Windows-only and I run my shack with a Mac mini m1</a:t>
            </a:r>
          </a:p>
          <a:p>
            <a:pPr/>
            <a:r>
              <a:t>Monolithic architecture</a:t>
            </a:r>
          </a:p>
          <a:p>
            <a:pPr/>
            <a:r>
              <a:t>Doesn't play well with others</a:t>
            </a:r>
          </a:p>
          <a:p>
            <a:pPr/>
            <a:r>
              <a:t>Predominantly uses a commercial Windows-only modem</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What I Use on My Mac instead of Winlink Express"/>
          <p:cNvSpPr txBox="1"/>
          <p:nvPr>
            <p:ph type="title"/>
          </p:nvPr>
        </p:nvSpPr>
        <p:spPr>
          <a:prstGeom prst="rect">
            <a:avLst/>
          </a:prstGeom>
        </p:spPr>
        <p:txBody>
          <a:bodyPr/>
          <a:lstStyle>
            <a:lvl1pPr defTabSz="528319">
              <a:defRPr sz="7168"/>
            </a:lvl1pPr>
          </a:lstStyle>
          <a:p>
            <a:pPr/>
            <a:r>
              <a:t>What I Use on My Mac instead of Winlink Express</a:t>
            </a:r>
          </a:p>
        </p:txBody>
      </p:sp>
      <p:sp>
        <p:nvSpPr>
          <p:cNvPr id="311" name="Pat for reading and sending emails (runs native on the Mac)…"/>
          <p:cNvSpPr txBox="1"/>
          <p:nvPr>
            <p:ph type="body" idx="1"/>
          </p:nvPr>
        </p:nvSpPr>
        <p:spPr>
          <a:prstGeom prst="rect">
            <a:avLst/>
          </a:prstGeom>
        </p:spPr>
        <p:txBody>
          <a:bodyPr/>
          <a:lstStyle/>
          <a:p>
            <a:pPr/>
            <a:r>
              <a:rPr i="1"/>
              <a:t>Pat</a:t>
            </a:r>
            <a:r>
              <a:t> for reading and sending emails (runs native on the Mac)</a:t>
            </a:r>
          </a:p>
          <a:p>
            <a:pPr/>
            <a:r>
              <a:rPr i="1"/>
              <a:t>rigctld </a:t>
            </a:r>
            <a:r>
              <a:t>and</a:t>
            </a:r>
            <a:r>
              <a:rPr i="1"/>
              <a:t> flrig</a:t>
            </a:r>
            <a:r>
              <a:t> for rig control servers</a:t>
            </a:r>
          </a:p>
          <a:p>
            <a:pPr/>
            <a:r>
              <a:t>ARDOP and/or VARA in a Parallels VM (working on a Mac-native ARDOP implementation)</a:t>
            </a:r>
          </a:p>
          <a:p>
            <a:pPr/>
            <a:r>
              <a:t>fldigi, WSJT-X and Rumlog for other digital modes, logging, and contesting</a:t>
            </a:r>
          </a:p>
          <a:p>
            <a:pPr/>
            <a:r>
              <a:t>All these programs run simultaneously and can share my radio as needed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he Winlink workflow"/>
          <p:cNvSpPr txBox="1"/>
          <p:nvPr>
            <p:ph type="title"/>
          </p:nvPr>
        </p:nvSpPr>
        <p:spPr>
          <a:prstGeom prst="rect">
            <a:avLst/>
          </a:prstGeom>
        </p:spPr>
        <p:txBody>
          <a:bodyPr/>
          <a:lstStyle/>
          <a:p>
            <a:pPr/>
            <a:r>
              <a:t>The Winlink workflow</a:t>
            </a:r>
          </a:p>
        </p:txBody>
      </p:sp>
      <p:sp>
        <p:nvSpPr>
          <p:cNvPr id="131" name="Create emails offline…"/>
          <p:cNvSpPr txBox="1"/>
          <p:nvPr>
            <p:ph type="body" idx="1"/>
          </p:nvPr>
        </p:nvSpPr>
        <p:spPr>
          <a:xfrm>
            <a:off x="1689100" y="3098800"/>
            <a:ext cx="21005800" cy="9296400"/>
          </a:xfrm>
          <a:prstGeom prst="rect">
            <a:avLst/>
          </a:prstGeom>
        </p:spPr>
        <p:txBody>
          <a:bodyPr/>
          <a:lstStyle/>
          <a:p>
            <a:pPr marL="228600" indent="-228600">
              <a:buSzPct val="100000"/>
              <a:buAutoNum type="arabicPeriod" startAt="1"/>
            </a:pPr>
            <a:r>
              <a:t> Create emails offline</a:t>
            </a:r>
          </a:p>
          <a:p>
            <a:pPr marL="228600" indent="-228600">
              <a:buSzPct val="100000"/>
              <a:buAutoNum type="arabicPeriod" startAt="1"/>
            </a:pPr>
            <a:r>
              <a:t> Connect to a server to send and receive emails</a:t>
            </a:r>
          </a:p>
          <a:p>
            <a:pPr marL="228600" indent="-228600">
              <a:buSzPct val="100000"/>
              <a:buAutoNum type="arabicPeriod" startAt="1"/>
            </a:pPr>
            <a:r>
              <a:t> Read emails offline</a:t>
            </a:r>
          </a:p>
          <a:p>
            <a:pPr marL="228600" indent="-228600">
              <a:buSzPct val="100000"/>
              <a:buAutoNum type="arabicPeriod" startAt="1"/>
            </a:pPr>
            <a:r>
              <a:t> Minimize extraneous content</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Creating and Posting Emails"/>
          <p:cNvSpPr txBox="1"/>
          <p:nvPr>
            <p:ph type="title"/>
          </p:nvPr>
        </p:nvSpPr>
        <p:spPr>
          <a:prstGeom prst="rect">
            <a:avLst/>
          </a:prstGeom>
        </p:spPr>
        <p:txBody>
          <a:bodyPr/>
          <a:lstStyle>
            <a:lvl1pPr>
              <a:defRPr>
                <a:solidFill>
                  <a:schemeClr val="accent1">
                    <a:lumOff val="-13575"/>
                  </a:schemeClr>
                </a:solidFill>
              </a:defRPr>
            </a:lvl1pPr>
          </a:lstStyle>
          <a:p>
            <a:pPr/>
            <a:r>
              <a:t>Creating and Posting Emails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Sandy path between two hills leading to the ocean" descr="Sandy path between two hills leading to the ocean"/>
          <p:cNvPicPr>
            <a:picLocks noChangeAspect="1"/>
          </p:cNvPicPr>
          <p:nvPr>
            <p:ph type="pic" idx="21"/>
          </p:nvPr>
        </p:nvPicPr>
        <p:blipFill>
          <a:blip r:embed="rId2">
            <a:extLst/>
          </a:blip>
          <a:srcRect l="0" t="4290" r="28551" b="0"/>
          <a:stretch>
            <a:fillRect/>
          </a:stretch>
        </p:blipFill>
        <p:spPr>
          <a:xfrm>
            <a:off x="13094499" y="3548442"/>
            <a:ext cx="9599246" cy="8897558"/>
          </a:xfrm>
          <a:prstGeom prst="rect">
            <a:avLst/>
          </a:prstGeom>
        </p:spPr>
      </p:pic>
      <p:sp>
        <p:nvSpPr>
          <p:cNvPr id="136" name="1. Create and Post an Email"/>
          <p:cNvSpPr txBox="1"/>
          <p:nvPr>
            <p:ph type="title"/>
          </p:nvPr>
        </p:nvSpPr>
        <p:spPr>
          <a:prstGeom prst="rect">
            <a:avLst/>
          </a:prstGeom>
        </p:spPr>
        <p:txBody>
          <a:bodyPr/>
          <a:lstStyle/>
          <a:p>
            <a:pPr/>
            <a:r>
              <a:t>1. Create and Post an Email</a:t>
            </a:r>
          </a:p>
        </p:txBody>
      </p:sp>
      <p:sp>
        <p:nvSpPr>
          <p:cNvPr id="137" name="Click on the Message menu on the Winlink home screen…"/>
          <p:cNvSpPr txBox="1"/>
          <p:nvPr>
            <p:ph type="body" sz="half" idx="1"/>
          </p:nvPr>
        </p:nvSpPr>
        <p:spPr>
          <a:prstGeom prst="rect">
            <a:avLst/>
          </a:prstGeom>
        </p:spPr>
        <p:txBody>
          <a:bodyPr/>
          <a:lstStyle/>
          <a:p>
            <a:pPr marL="703791" indent="-703791">
              <a:buSzPct val="100000"/>
              <a:buAutoNum type="arabicPeriod" startAt="1"/>
            </a:pPr>
            <a:r>
              <a:t>Click </a:t>
            </a:r>
            <a:r>
              <a:rPr i="1"/>
              <a:t>on the</a:t>
            </a:r>
            <a:r>
              <a:t> </a:t>
            </a:r>
            <a:r>
              <a:rPr i="1"/>
              <a:t>Message</a:t>
            </a:r>
            <a:r>
              <a:t> menu on the Winlink home screen</a:t>
            </a:r>
          </a:p>
          <a:p>
            <a:pPr marL="703791" indent="-703791">
              <a:buSzPct val="100000"/>
              <a:buAutoNum type="arabicPeriod" startAt="1"/>
            </a:pPr>
            <a:r>
              <a:t>Select </a:t>
            </a:r>
            <a:r>
              <a:rPr i="1"/>
              <a:t>New Message</a:t>
            </a:r>
            <a:r>
              <a:t> from the </a:t>
            </a:r>
            <a:r>
              <a:rPr i="1"/>
              <a:t>Message</a:t>
            </a:r>
            <a:r>
              <a:t> pull-down window</a:t>
            </a:r>
          </a:p>
          <a:p>
            <a:pPr marL="703791" indent="-703791">
              <a:buSzPct val="100000"/>
              <a:buAutoNum type="arabicPeriod" startAt="1"/>
              <a:defRPr>
                <a:solidFill>
                  <a:srgbClr val="D5D5D5"/>
                </a:solidFill>
              </a:defRPr>
            </a:pPr>
            <a:r>
              <a:t>Address your message to callsigns and/or internet addresses</a:t>
            </a:r>
          </a:p>
          <a:p>
            <a:pPr marL="703791" indent="-703791">
              <a:buSzPct val="100000"/>
              <a:buAutoNum type="arabicPeriod" startAt="1"/>
              <a:defRPr>
                <a:solidFill>
                  <a:srgbClr val="D5D5D5"/>
                </a:solidFill>
              </a:defRPr>
            </a:pPr>
            <a:r>
              <a:t>Fill in the message contents</a:t>
            </a:r>
          </a:p>
          <a:p>
            <a:pPr marL="703791" indent="-703791">
              <a:buSzPct val="100000"/>
              <a:buAutoNum type="arabicPeriod" startAt="1"/>
              <a:defRPr>
                <a:solidFill>
                  <a:srgbClr val="D5D5D5"/>
                </a:solidFill>
              </a:defRPr>
            </a:pPr>
            <a:r>
              <a:t>Click </a:t>
            </a:r>
            <a:r>
              <a:rPr i="1"/>
              <a:t>Post to Outbox</a:t>
            </a:r>
            <a:r>
              <a:t> to queue your message for sending.</a:t>
            </a:r>
          </a:p>
        </p:txBody>
      </p:sp>
      <p:sp>
        <p:nvSpPr>
          <p:cNvPr id="138" name="1"/>
          <p:cNvSpPr/>
          <p:nvPr/>
        </p:nvSpPr>
        <p:spPr>
          <a:xfrm>
            <a:off x="14873492" y="2533116"/>
            <a:ext cx="1062025"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139" name="Rounded Rectangle"/>
          <p:cNvSpPr/>
          <p:nvPr/>
        </p:nvSpPr>
        <p:spPr>
          <a:xfrm>
            <a:off x="15988324" y="3501138"/>
            <a:ext cx="1136088" cy="446533"/>
          </a:xfrm>
          <a:prstGeom prst="roundRect">
            <a:avLst>
              <a:gd name="adj" fmla="val 28573"/>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0" name="Rounded Rectangle"/>
          <p:cNvSpPr/>
          <p:nvPr/>
        </p:nvSpPr>
        <p:spPr>
          <a:xfrm>
            <a:off x="16482135" y="3807640"/>
            <a:ext cx="1718230" cy="446533"/>
          </a:xfrm>
          <a:prstGeom prst="roundRect">
            <a:avLst>
              <a:gd name="adj" fmla="val 28573"/>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1" name="2"/>
          <p:cNvSpPr/>
          <p:nvPr/>
        </p:nvSpPr>
        <p:spPr>
          <a:xfrm>
            <a:off x="18710550" y="349989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Sandy path between two hills leading to the ocean" descr="Sandy path between two hills leading to the ocean"/>
          <p:cNvPicPr>
            <a:picLocks noChangeAspect="1"/>
          </p:cNvPicPr>
          <p:nvPr>
            <p:ph type="pic" idx="21"/>
          </p:nvPr>
        </p:nvPicPr>
        <p:blipFill>
          <a:blip r:embed="rId2">
            <a:extLst/>
          </a:blip>
          <a:srcRect l="0" t="0" r="0" b="0"/>
          <a:stretch>
            <a:fillRect/>
          </a:stretch>
        </p:blipFill>
        <p:spPr>
          <a:xfrm>
            <a:off x="10876202" y="5419290"/>
            <a:ext cx="12849218" cy="4757020"/>
          </a:xfrm>
          <a:prstGeom prst="rect">
            <a:avLst/>
          </a:prstGeom>
        </p:spPr>
      </p:pic>
      <p:sp>
        <p:nvSpPr>
          <p:cNvPr id="144" name="1. Create and Post an Email"/>
          <p:cNvSpPr txBox="1"/>
          <p:nvPr>
            <p:ph type="title"/>
          </p:nvPr>
        </p:nvSpPr>
        <p:spPr>
          <a:prstGeom prst="rect">
            <a:avLst/>
          </a:prstGeom>
        </p:spPr>
        <p:txBody>
          <a:bodyPr/>
          <a:lstStyle/>
          <a:p>
            <a:pPr/>
            <a:r>
              <a:t>1. Create and Post an Email</a:t>
            </a:r>
          </a:p>
        </p:txBody>
      </p:sp>
      <p:sp>
        <p:nvSpPr>
          <p:cNvPr id="145" name="Click on the Message menu on the Winlink home screen…"/>
          <p:cNvSpPr txBox="1"/>
          <p:nvPr>
            <p:ph type="body" sz="half" idx="1"/>
          </p:nvPr>
        </p:nvSpPr>
        <p:spPr>
          <a:xfrm>
            <a:off x="545279" y="3149600"/>
            <a:ext cx="10223501" cy="9296400"/>
          </a:xfrm>
          <a:prstGeom prst="rect">
            <a:avLst/>
          </a:prstGeom>
        </p:spPr>
        <p:txBody>
          <a:bodyPr/>
          <a:lstStyle/>
          <a:p>
            <a:pPr marL="703791" indent="-703791">
              <a:buSzPct val="100000"/>
              <a:buAutoNum type="arabicPeriod" startAt="1"/>
            </a:pPr>
            <a:r>
              <a:t>Click </a:t>
            </a:r>
            <a:r>
              <a:rPr i="1"/>
              <a:t>on the</a:t>
            </a:r>
            <a:r>
              <a:t> </a:t>
            </a:r>
            <a:r>
              <a:rPr i="1"/>
              <a:t>Message</a:t>
            </a:r>
            <a:r>
              <a:t> menu on the Winlink home screen</a:t>
            </a:r>
          </a:p>
          <a:p>
            <a:pPr marL="703791" indent="-703791">
              <a:buSzPct val="100000"/>
              <a:buAutoNum type="arabicPeriod" startAt="1"/>
            </a:pPr>
            <a:r>
              <a:t>Select </a:t>
            </a:r>
            <a:r>
              <a:rPr i="1"/>
              <a:t>New Message</a:t>
            </a:r>
            <a:r>
              <a:t> from the </a:t>
            </a:r>
            <a:r>
              <a:rPr i="1"/>
              <a:t>Message</a:t>
            </a:r>
            <a:r>
              <a:t> pull-down window</a:t>
            </a:r>
          </a:p>
          <a:p>
            <a:pPr marL="703791" indent="-703791">
              <a:buSzPct val="100000"/>
              <a:buAutoNum type="arabicPeriod" startAt="1"/>
            </a:pPr>
            <a:r>
              <a:t>Address your message to callsigns and/or internet addresses</a:t>
            </a:r>
          </a:p>
          <a:p>
            <a:pPr marL="703791" indent="-703791">
              <a:buSzPct val="100000"/>
              <a:buAutoNum type="arabicPeriod" startAt="1"/>
            </a:pPr>
            <a:r>
              <a:t>Fill in the message contents</a:t>
            </a:r>
          </a:p>
          <a:p>
            <a:pPr marL="703791" indent="-703791">
              <a:buSzPct val="100000"/>
              <a:buAutoNum type="arabicPeriod" startAt="1"/>
            </a:pPr>
            <a:r>
              <a:t>Click </a:t>
            </a:r>
            <a:r>
              <a:rPr i="1"/>
              <a:t>Post to Outbox</a:t>
            </a:r>
            <a:r>
              <a:t> to queue your message for sending.</a:t>
            </a:r>
          </a:p>
        </p:txBody>
      </p:sp>
      <p:sp>
        <p:nvSpPr>
          <p:cNvPr id="146" name="3"/>
          <p:cNvSpPr/>
          <p:nvPr/>
        </p:nvSpPr>
        <p:spPr>
          <a:xfrm>
            <a:off x="16042941" y="7062547"/>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
        <p:nvSpPr>
          <p:cNvPr id="147" name="4"/>
          <p:cNvSpPr/>
          <p:nvPr/>
        </p:nvSpPr>
        <p:spPr>
          <a:xfrm>
            <a:off x="16769802" y="910589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4</a:t>
            </a:r>
          </a:p>
        </p:txBody>
      </p:sp>
      <p:sp>
        <p:nvSpPr>
          <p:cNvPr id="148" name="5"/>
          <p:cNvSpPr/>
          <p:nvPr/>
        </p:nvSpPr>
        <p:spPr>
          <a:xfrm>
            <a:off x="12580792" y="5002167"/>
            <a:ext cx="1062026" cy="1062025"/>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5</a:t>
            </a:r>
          </a:p>
        </p:txBody>
      </p:sp>
      <p:sp>
        <p:nvSpPr>
          <p:cNvPr id="149" name="Rounded Rectangle"/>
          <p:cNvSpPr/>
          <p:nvPr/>
        </p:nvSpPr>
        <p:spPr>
          <a:xfrm>
            <a:off x="10777776" y="5902076"/>
            <a:ext cx="1982495"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0" name="Rounded Rectangle"/>
          <p:cNvSpPr/>
          <p:nvPr/>
        </p:nvSpPr>
        <p:spPr>
          <a:xfrm>
            <a:off x="12120557" y="6889697"/>
            <a:ext cx="3550595" cy="1407725"/>
          </a:xfrm>
          <a:prstGeom prst="roundRect">
            <a:avLst>
              <a:gd name="adj" fmla="val 24236"/>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1" name="Rounded Rectangle"/>
          <p:cNvSpPr/>
          <p:nvPr/>
        </p:nvSpPr>
        <p:spPr>
          <a:xfrm>
            <a:off x="10860490" y="8694658"/>
            <a:ext cx="5522842" cy="1509361"/>
          </a:xfrm>
          <a:prstGeom prst="roundRect">
            <a:avLst>
              <a:gd name="adj" fmla="val 24236"/>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0" t="4192" r="0" b="0"/>
          <a:stretch>
            <a:fillRect/>
          </a:stretch>
        </p:blipFill>
        <p:spPr>
          <a:xfrm>
            <a:off x="12074723" y="2430624"/>
            <a:ext cx="11639318" cy="11225826"/>
          </a:xfrm>
          <a:prstGeom prst="rect">
            <a:avLst/>
          </a:prstGeom>
        </p:spPr>
      </p:pic>
      <p:sp>
        <p:nvSpPr>
          <p:cNvPr id="154"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675640" indent="-675640" defTabSz="792479">
              <a:spcBef>
                <a:spcPts val="4300"/>
              </a:spcBef>
              <a:buSzPct val="100000"/>
              <a:buAutoNum type="arabicPeriod" startAt="1"/>
              <a:defRPr sz="3648"/>
            </a:pPr>
            <a:r>
              <a:t>From the </a:t>
            </a:r>
            <a:r>
              <a:rPr i="1"/>
              <a:t>New Message</a:t>
            </a:r>
            <a:r>
              <a:t> window, click on </a:t>
            </a:r>
            <a:r>
              <a:rPr i="1"/>
              <a:t>Select Template</a:t>
            </a:r>
            <a:r>
              <a:t> from the menu bar</a:t>
            </a:r>
          </a:p>
          <a:p>
            <a:pPr marL="675640" indent="-675640" defTabSz="792479">
              <a:spcBef>
                <a:spcPts val="4300"/>
              </a:spcBef>
              <a:buSzPct val="100000"/>
              <a:buAutoNum type="arabicPeriod" startAt="1"/>
              <a:defRPr sz="3648"/>
            </a:pPr>
            <a:r>
              <a:t>Select ICS213 General Message.txt from the list of ICS USA Forms (you may have to click the plus sign to next to ICS USA Forms).</a:t>
            </a:r>
          </a:p>
          <a:p>
            <a:pPr marL="675640" indent="-675640" defTabSz="792479">
              <a:spcBef>
                <a:spcPts val="4300"/>
              </a:spcBef>
              <a:buSzPct val="100000"/>
              <a:buAutoNum type="arabicPeriod" startAt="1"/>
              <a:defRPr sz="3648">
                <a:solidFill>
                  <a:srgbClr val="D5D5D5"/>
                </a:solidFill>
              </a:defRPr>
            </a:pPr>
            <a:r>
              <a:t>The ICS213 form will open in your web browser. Fill out all the fields and click </a:t>
            </a:r>
            <a:r>
              <a:rPr i="1"/>
              <a:t>Submit</a:t>
            </a:r>
            <a:r>
              <a:t> at the bottom.</a:t>
            </a:r>
          </a:p>
          <a:p>
            <a:pPr marL="675640" indent="-675640" defTabSz="792479">
              <a:spcBef>
                <a:spcPts val="4300"/>
              </a:spcBef>
              <a:buSzPct val="100000"/>
              <a:buAutoNum type="arabicPeriod" startAt="1"/>
              <a:defRPr sz="3648">
                <a:solidFill>
                  <a:srgbClr val="D5D5D5"/>
                </a:solidFill>
              </a:defRPr>
            </a:pPr>
            <a:r>
              <a:t>With the ICS213 data now in the messaging window, click </a:t>
            </a:r>
            <a:r>
              <a:rPr i="1"/>
              <a:t>Post to Outbox</a:t>
            </a:r>
          </a:p>
        </p:txBody>
      </p:sp>
      <p:sp>
        <p:nvSpPr>
          <p:cNvPr id="155" name="1.1 Create an ICS-213 Form"/>
          <p:cNvSpPr txBox="1"/>
          <p:nvPr>
            <p:ph type="title"/>
          </p:nvPr>
        </p:nvSpPr>
        <p:spPr>
          <a:prstGeom prst="rect">
            <a:avLst/>
          </a:prstGeom>
        </p:spPr>
        <p:txBody>
          <a:bodyPr/>
          <a:lstStyle/>
          <a:p>
            <a:pPr/>
            <a:r>
              <a:t>1.1 Create an ICS-213 Form</a:t>
            </a:r>
          </a:p>
        </p:txBody>
      </p:sp>
      <p:sp>
        <p:nvSpPr>
          <p:cNvPr id="156" name="Rounded Rectangle"/>
          <p:cNvSpPr/>
          <p:nvPr/>
        </p:nvSpPr>
        <p:spPr>
          <a:xfrm>
            <a:off x="15475456" y="9859030"/>
            <a:ext cx="2785255"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7" name="Rounded Rectangle"/>
          <p:cNvSpPr/>
          <p:nvPr/>
        </p:nvSpPr>
        <p:spPr>
          <a:xfrm>
            <a:off x="13581233" y="2418475"/>
            <a:ext cx="1471346"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8" name="Rounded Rectangle"/>
          <p:cNvSpPr/>
          <p:nvPr/>
        </p:nvSpPr>
        <p:spPr>
          <a:xfrm>
            <a:off x="15087460" y="7387324"/>
            <a:ext cx="494969" cy="446533"/>
          </a:xfrm>
          <a:prstGeom prst="roundRect">
            <a:avLst>
              <a:gd name="adj" fmla="val 4266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9" name="1"/>
          <p:cNvSpPr/>
          <p:nvPr/>
        </p:nvSpPr>
        <p:spPr>
          <a:xfrm>
            <a:off x="15179994" y="2110728"/>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1</a:t>
            </a:r>
          </a:p>
        </p:txBody>
      </p:sp>
      <p:sp>
        <p:nvSpPr>
          <p:cNvPr id="160" name="2"/>
          <p:cNvSpPr/>
          <p:nvPr/>
        </p:nvSpPr>
        <p:spPr>
          <a:xfrm>
            <a:off x="18455132" y="9551284"/>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Heron flying low over a beach with a short fence in the foreground" descr="Heron flying low over a beach with a short fence in the foreground"/>
          <p:cNvPicPr>
            <a:picLocks noChangeAspect="1"/>
          </p:cNvPicPr>
          <p:nvPr>
            <p:ph type="pic" idx="21"/>
          </p:nvPr>
        </p:nvPicPr>
        <p:blipFill>
          <a:blip r:embed="rId2">
            <a:extLst/>
          </a:blip>
          <a:srcRect l="850" t="6598" r="0" b="0"/>
          <a:stretch>
            <a:fillRect/>
          </a:stretch>
        </p:blipFill>
        <p:spPr>
          <a:xfrm>
            <a:off x="10197181" y="3762995"/>
            <a:ext cx="14068541" cy="8683005"/>
          </a:xfrm>
          <a:prstGeom prst="rect">
            <a:avLst/>
          </a:prstGeom>
        </p:spPr>
      </p:pic>
      <p:sp>
        <p:nvSpPr>
          <p:cNvPr id="163" name="1.1 Create an ICS-213 Form"/>
          <p:cNvSpPr txBox="1"/>
          <p:nvPr>
            <p:ph type="title"/>
          </p:nvPr>
        </p:nvSpPr>
        <p:spPr>
          <a:prstGeom prst="rect">
            <a:avLst/>
          </a:prstGeom>
        </p:spPr>
        <p:txBody>
          <a:bodyPr/>
          <a:lstStyle/>
          <a:p>
            <a:pPr/>
            <a:r>
              <a:t>1.1 Create an ICS-213 Form</a:t>
            </a:r>
          </a:p>
        </p:txBody>
      </p:sp>
      <p:sp>
        <p:nvSpPr>
          <p:cNvPr id="164" name="From the New Message window, click on Select Template from the menu bar…"/>
          <p:cNvSpPr txBox="1"/>
          <p:nvPr>
            <p:ph type="body" sz="half" idx="1"/>
          </p:nvPr>
        </p:nvSpPr>
        <p:spPr>
          <a:xfrm>
            <a:off x="1546628" y="3149600"/>
            <a:ext cx="8220803" cy="9296400"/>
          </a:xfrm>
          <a:prstGeom prst="rect">
            <a:avLst/>
          </a:prstGeom>
        </p:spPr>
        <p:txBody>
          <a:bodyPr/>
          <a:lstStyle/>
          <a:p>
            <a:pPr marL="228600" indent="-228600">
              <a:buSzPct val="100000"/>
              <a:buAutoNum type="arabicPeriod" startAt="1"/>
            </a:pPr>
            <a:r>
              <a:t>From the </a:t>
            </a:r>
            <a:r>
              <a:rPr i="1"/>
              <a:t>New Message</a:t>
            </a:r>
            <a:r>
              <a:t> window, click on </a:t>
            </a:r>
            <a:r>
              <a:rPr i="1"/>
              <a:t>Select Template</a:t>
            </a:r>
            <a:r>
              <a:t> from the menu bar</a:t>
            </a:r>
          </a:p>
          <a:p>
            <a:pPr marL="228600" indent="-228600">
              <a:buSzPct val="100000"/>
              <a:buAutoNum type="arabicPeriod" startAt="1"/>
            </a:pPr>
            <a:r>
              <a:t>Select ICS213 General Message.txt from the list of ICS USA Forms (you may have to click the plus sign to next to ICS USA Forms).</a:t>
            </a:r>
          </a:p>
          <a:p>
            <a:pPr marL="228600" indent="-228600">
              <a:buSzPct val="100000"/>
              <a:buAutoNum type="arabicPeriod" startAt="1"/>
            </a:pPr>
            <a:r>
              <a:t>The ICS213 form will open in your web browser. Fill out all the fields and click </a:t>
            </a:r>
            <a:r>
              <a:rPr i="1"/>
              <a:t>Submit</a:t>
            </a:r>
            <a:r>
              <a:t> at the bottom.</a:t>
            </a:r>
          </a:p>
          <a:p>
            <a:pPr marL="228600" indent="-228600">
              <a:buSzPct val="100000"/>
              <a:buAutoNum type="arabicPeriod" startAt="1"/>
              <a:defRPr>
                <a:solidFill>
                  <a:srgbClr val="D5D5D5"/>
                </a:solidFill>
              </a:defRPr>
            </a:pPr>
            <a:r>
              <a:t>With the ICS213 data now in the messaging window, click </a:t>
            </a:r>
            <a:r>
              <a:rPr i="1"/>
              <a:t>Post to Outbox</a:t>
            </a:r>
          </a:p>
        </p:txBody>
      </p:sp>
      <p:sp>
        <p:nvSpPr>
          <p:cNvPr id="165" name="3"/>
          <p:cNvSpPr/>
          <p:nvPr/>
        </p:nvSpPr>
        <p:spPr>
          <a:xfrm>
            <a:off x="20487231" y="9957295"/>
            <a:ext cx="1062026" cy="1062026"/>
          </a:xfrm>
          <a:prstGeom prst="ellipse">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5800">
                <a:solidFill>
                  <a:srgbClr val="FFFFFF"/>
                </a:solidFill>
                <a:latin typeface="+mn-lt"/>
                <a:ea typeface="+mn-ea"/>
                <a:cs typeface="+mn-cs"/>
                <a:sym typeface="Helvetica Neue Medium"/>
              </a:defRPr>
            </a:lvl1pPr>
          </a:lstStyle>
          <a:p>
            <a:pPr/>
            <a:r>
              <a:t>3</a:t>
            </a:r>
          </a:p>
        </p:txBody>
      </p:sp>
      <p:sp>
        <p:nvSpPr>
          <p:cNvPr id="166" name="Rounded Rectangle"/>
          <p:cNvSpPr/>
          <p:nvPr/>
        </p:nvSpPr>
        <p:spPr>
          <a:xfrm>
            <a:off x="12934769" y="11548919"/>
            <a:ext cx="1341871" cy="960426"/>
          </a:xfrm>
          <a:prstGeom prst="roundRect">
            <a:avLst>
              <a:gd name="adj" fmla="val 19835"/>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7" name="Rounded Rectangle"/>
          <p:cNvSpPr/>
          <p:nvPr/>
        </p:nvSpPr>
        <p:spPr>
          <a:xfrm>
            <a:off x="10061327" y="5665059"/>
            <a:ext cx="13387404" cy="4072854"/>
          </a:xfrm>
          <a:prstGeom prst="roundRect">
            <a:avLst>
              <a:gd name="adj" fmla="val 13532"/>
            </a:avLst>
          </a:prstGeom>
          <a:ln w="101600">
            <a:solidFill>
              <a:schemeClr val="accent3"/>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